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9" r:id="rId3"/>
    <p:sldId id="268" r:id="rId4"/>
    <p:sldId id="270" r:id="rId5"/>
    <p:sldId id="314" r:id="rId6"/>
    <p:sldId id="316" r:id="rId7"/>
    <p:sldId id="315" r:id="rId8"/>
    <p:sldId id="281" r:id="rId9"/>
    <p:sldId id="284" r:id="rId10"/>
    <p:sldId id="282" r:id="rId11"/>
    <p:sldId id="265" r:id="rId12"/>
    <p:sldId id="271" r:id="rId13"/>
    <p:sldId id="264" r:id="rId14"/>
    <p:sldId id="267" r:id="rId15"/>
    <p:sldId id="257" r:id="rId16"/>
    <p:sldId id="260" r:id="rId17"/>
    <p:sldId id="261" r:id="rId18"/>
    <p:sldId id="262" r:id="rId19"/>
    <p:sldId id="279" r:id="rId20"/>
    <p:sldId id="306" r:id="rId21"/>
    <p:sldId id="305" r:id="rId22"/>
    <p:sldId id="308" r:id="rId23"/>
    <p:sldId id="310" r:id="rId24"/>
    <p:sldId id="311" r:id="rId25"/>
    <p:sldId id="312" r:id="rId26"/>
    <p:sldId id="285" r:id="rId27"/>
    <p:sldId id="290" r:id="rId28"/>
    <p:sldId id="291" r:id="rId29"/>
    <p:sldId id="292" r:id="rId30"/>
    <p:sldId id="304" r:id="rId31"/>
    <p:sldId id="313" r:id="rId32"/>
    <p:sldId id="293" r:id="rId33"/>
    <p:sldId id="299" r:id="rId34"/>
    <p:sldId id="300" r:id="rId35"/>
    <p:sldId id="301" r:id="rId36"/>
    <p:sldId id="302" r:id="rId37"/>
    <p:sldId id="303" r:id="rId38"/>
    <p:sldId id="309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3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45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EB820-4496-4E17-AA21-B79705F0B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C892BA-A615-4CFC-9999-192F58F96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FF2B5-F6D0-4DCD-95A3-4E49826D5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E6636-B9D8-41F8-B317-888D1D129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FA301-8C3B-4A9A-AC98-F80A82AE8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88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C77AF-4D86-4A7F-8A68-07A2484C2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1BFB05-8297-450F-90B8-3EC36B2322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B675D-C6C9-4AA6-954E-36892A3F6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2C1CD-77C8-4249-A7EB-392D60623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F5BE0-74C9-493F-AB50-C32CF2331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5576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0C27ED-D354-4308-9AE6-23AD5A696C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61AD84-D75E-4222-821F-102B953AF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919C5-2875-447A-A602-1F967EA85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14EAC-9425-463D-A08B-ECC5423B1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F4565-BA36-469C-8925-2B47C117A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6066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FFC90-1082-41AC-93FF-700695D4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09B51-4B37-4BFB-9842-9A20990F6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01675-FC7C-40D6-B475-344A7ED79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7C808-7CDF-47C7-B065-DB3EAFA02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C82B4-99D8-4CD9-A504-27E6CCBE1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705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4766F-18D2-40C7-8C4D-558447755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50825-2447-4747-A2E3-6B8E84A3A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331BC-CCE5-4BAA-849D-3CB82AAFA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68C48-9214-46E0-8684-4675C7E4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67CB7-4694-460C-BCFB-07AC5E04B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457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8A3AC-98CC-4E53-AACB-FFF5D7E6C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95E4F-6535-4F9B-AE6B-03F7284FA5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09CAF-B9F6-40CC-B33B-38FA84595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DA858F-164D-4714-9F04-7941F85A7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729A43-F57B-462E-BD1F-79163D224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3E072-1447-492F-A561-AD899AC6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1805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8A910-9DA0-4B48-A1D9-458C14924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F4F213-450C-426A-BCE7-6CEF8CEFE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5C852B-4719-4F61-8957-D02B815ED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58FA6-2A4F-49D6-9C5C-9ECAE800F6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C0520C-59CA-4F1F-8029-38CB52F3FC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209013-38E1-4321-8337-0C57BE6AF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33597B-A2A7-4B95-A450-3FBA653A2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0F4CEE-2E3C-47CE-A9A7-ED1D10B22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93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E560D-8C4B-42BD-A912-C859F7B0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7F9A8-231D-4F99-8EE8-F26D91CD3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2169E-381A-4EBB-BFF1-A560C725B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7B9C9D-E4C7-4FEA-BCD4-45202F0C1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5627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FC110F-192E-4194-8E3E-8D98939FB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6C7826-3D88-4B39-8CED-0504A0313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5487D0-1801-43CC-B490-AE546842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52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706F9-E9D7-46EA-BB37-49CCB67C4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70991-D07A-4138-A09D-7A4A8A202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26656A-93EA-4F2D-AECB-1E65F0497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781B50-1FD0-4D93-82F3-18B5951E5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5408F-AD36-41BC-83FD-6278F26EE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FBDD5F-1C3F-4E22-BEBD-88C0ADD55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285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F6DD-10CB-4033-963A-ABF21391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7E47B3-BAF2-4952-A0E1-BBB5BCF0F8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BE861B-FEFB-45FB-8D2C-88AF7FB25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DB4D2-87CB-4B44-89CE-8DC49FD54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57295-1548-4190-BB09-A77E251E6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19B5A1-2CE2-4422-9030-496A1F1D9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200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AA9-7462-402A-9C88-0EAC41C04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FA00F-7BD5-445D-860A-6A0D26EEA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C96F7-8730-4031-A0D1-83B8A04332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E0907-8B13-4AB2-9DA4-9551A027473A}" type="datetimeFigureOut">
              <a:rPr lang="en-IN" smtClean="0"/>
              <a:t>19-07-2024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BE9D7-9831-4939-8663-79204CE43B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41D29-5E8D-439C-A535-AB7EBBB5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46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18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slide" Target="slide16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18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slide" Target="slide15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18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slide" Target="slide15.xml"/><Relationship Id="rId5" Type="http://schemas.openxmlformats.org/officeDocument/2006/relationships/slide" Target="slide16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15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slide" Target="slide16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slide" Target="slide3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5.xml"/><Relationship Id="rId11" Type="http://schemas.openxmlformats.org/officeDocument/2006/relationships/image" Target="../media/image21.png"/><Relationship Id="rId5" Type="http://schemas.openxmlformats.org/officeDocument/2006/relationships/image" Target="../media/image18.png"/><Relationship Id="rId10" Type="http://schemas.openxmlformats.org/officeDocument/2006/relationships/slide" Target="slide37.xml"/><Relationship Id="rId4" Type="http://schemas.openxmlformats.org/officeDocument/2006/relationships/slide" Target="slide34.xml"/><Relationship Id="rId9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5.xml"/><Relationship Id="rId11" Type="http://schemas.openxmlformats.org/officeDocument/2006/relationships/image" Target="../media/image21.png"/><Relationship Id="rId5" Type="http://schemas.openxmlformats.org/officeDocument/2006/relationships/image" Target="../media/image18.png"/><Relationship Id="rId10" Type="http://schemas.openxmlformats.org/officeDocument/2006/relationships/slide" Target="slide37.xml"/><Relationship Id="rId4" Type="http://schemas.openxmlformats.org/officeDocument/2006/relationships/slide" Target="slide34.xml"/><Relationship Id="rId9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image" Target="../media/image18.png"/><Relationship Id="rId7" Type="http://schemas.openxmlformats.org/officeDocument/2006/relationships/image" Target="../media/image19.pn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5.xml"/><Relationship Id="rId11" Type="http://schemas.openxmlformats.org/officeDocument/2006/relationships/image" Target="../media/image21.png"/><Relationship Id="rId5" Type="http://schemas.openxmlformats.org/officeDocument/2006/relationships/image" Target="../media/image17.png"/><Relationship Id="rId10" Type="http://schemas.openxmlformats.org/officeDocument/2006/relationships/slide" Target="slide37.xml"/><Relationship Id="rId4" Type="http://schemas.openxmlformats.org/officeDocument/2006/relationships/slide" Target="slide33.xml"/><Relationship Id="rId9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32.xml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11" Type="http://schemas.openxmlformats.org/officeDocument/2006/relationships/slide" Target="slide34.xml"/><Relationship Id="rId5" Type="http://schemas.openxmlformats.org/officeDocument/2006/relationships/image" Target="../media/image20.png"/><Relationship Id="rId10" Type="http://schemas.openxmlformats.org/officeDocument/2006/relationships/slide" Target="slide33.xml"/><Relationship Id="rId4" Type="http://schemas.openxmlformats.org/officeDocument/2006/relationships/slide" Target="slide36.xml"/><Relationship Id="rId9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" Target="slide35.xml"/><Relationship Id="rId3" Type="http://schemas.openxmlformats.org/officeDocument/2006/relationships/image" Target="../media/image20.png"/><Relationship Id="rId7" Type="http://schemas.openxmlformats.org/officeDocument/2006/relationships/image" Target="../media/image18.pn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11" Type="http://schemas.openxmlformats.org/officeDocument/2006/relationships/image" Target="../media/image21.png"/><Relationship Id="rId5" Type="http://schemas.openxmlformats.org/officeDocument/2006/relationships/image" Target="../media/image17.png"/><Relationship Id="rId10" Type="http://schemas.openxmlformats.org/officeDocument/2006/relationships/slide" Target="slide37.xml"/><Relationship Id="rId4" Type="http://schemas.openxmlformats.org/officeDocument/2006/relationships/slide" Target="slide33.xml"/><Relationship Id="rId9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35.xml"/><Relationship Id="rId3" Type="http://schemas.openxmlformats.org/officeDocument/2006/relationships/image" Target="../media/image21.png"/><Relationship Id="rId7" Type="http://schemas.openxmlformats.org/officeDocument/2006/relationships/image" Target="../media/image18.pn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slide" Target="slide36.xml"/><Relationship Id="rId4" Type="http://schemas.openxmlformats.org/officeDocument/2006/relationships/slide" Target="slide33.xml"/><Relationship Id="rId9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C35C017-CE14-44C2-B074-19321574B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5087A59-DF7A-41AA-B5C9-34E06712CA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71403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5232488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3019839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377226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6938951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831624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67912968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4688195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545598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42088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073227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30437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615AB52-11A4-43BB-B880-33BCADC60CD5}"/>
              </a:ext>
            </a:extLst>
          </p:cNvPr>
          <p:cNvSpPr txBox="1"/>
          <p:nvPr/>
        </p:nvSpPr>
        <p:spPr>
          <a:xfrm>
            <a:off x="289560" y="3185160"/>
            <a:ext cx="55168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Cooper Black" panose="0208090404030B020404" pitchFamily="18" charset="0"/>
              </a:rPr>
              <a:t>Handwritten Digit Recognition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1DEC8-F4B3-4B7C-8FA6-68DDAB45A98E}"/>
              </a:ext>
            </a:extLst>
          </p:cNvPr>
          <p:cNvSpPr txBox="1"/>
          <p:nvPr/>
        </p:nvSpPr>
        <p:spPr>
          <a:xfrm>
            <a:off x="441960" y="4871720"/>
            <a:ext cx="5516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8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Presented by Group-4</a:t>
            </a:r>
          </a:p>
        </p:txBody>
      </p:sp>
    </p:spTree>
    <p:extLst>
      <p:ext uri="{BB962C8B-B14F-4D97-AF65-F5344CB8AC3E}">
        <p14:creationId xmlns:p14="http://schemas.microsoft.com/office/powerpoint/2010/main" val="1676640142"/>
      </p:ext>
    </p:extLst>
  </p:cSld>
  <p:clrMapOvr>
    <a:masterClrMapping/>
  </p:clrMapOvr>
  <p:transition spd="med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E4573B-D34D-4026-A26B-1FC564AC35BF}"/>
              </a:ext>
            </a:extLst>
          </p:cNvPr>
          <p:cNvSpPr txBox="1"/>
          <p:nvPr/>
        </p:nvSpPr>
        <p:spPr>
          <a:xfrm>
            <a:off x="2409630" y="386288"/>
            <a:ext cx="73727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Bookman Old Style" panose="02050604050505020204" pitchFamily="18" charset="0"/>
              </a:rPr>
              <a:t>MNIST Dataset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523E52A-2C72-42DB-BC7A-624A221C6142}"/>
              </a:ext>
            </a:extLst>
          </p:cNvPr>
          <p:cNvGrpSpPr/>
          <p:nvPr/>
        </p:nvGrpSpPr>
        <p:grpSpPr>
          <a:xfrm>
            <a:off x="621470" y="1991360"/>
            <a:ext cx="3576320" cy="3820160"/>
            <a:chOff x="1198880" y="1991360"/>
            <a:chExt cx="3576320" cy="38201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7F349CA-E1DE-4B29-BC57-E3D23AFD357B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D21CC25-0982-485E-BA2F-9DB2211B8C3C}"/>
                </a:ext>
              </a:extLst>
            </p:cNvPr>
            <p:cNvSpPr txBox="1"/>
            <p:nvPr/>
          </p:nvSpPr>
          <p:spPr>
            <a:xfrm>
              <a:off x="1549400" y="2348155"/>
              <a:ext cx="2875280" cy="2954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Overview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latin typeface="Arial" panose="020B0604020202020204" pitchFamily="34" charset="0"/>
                  <a:cs typeface="Arial" panose="020B0604020202020204" pitchFamily="34" charset="0"/>
                </a:rPr>
                <a:t>Contains 60,000 training images and 10,000 testing images.</a:t>
              </a: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latin typeface="Arial" panose="020B0604020202020204" pitchFamily="34" charset="0"/>
                  <a:cs typeface="Arial" panose="020B0604020202020204" pitchFamily="34" charset="0"/>
                </a:rPr>
                <a:t>Each image is a 28x28 pixel grayscale image of a single handwritten digit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D1897A-8208-4670-8B78-85DBDE913B6E}"/>
              </a:ext>
            </a:extLst>
          </p:cNvPr>
          <p:cNvGrpSpPr/>
          <p:nvPr/>
        </p:nvGrpSpPr>
        <p:grpSpPr>
          <a:xfrm>
            <a:off x="4924612" y="1991360"/>
            <a:ext cx="3576320" cy="3820160"/>
            <a:chOff x="1198880" y="1991360"/>
            <a:chExt cx="3576320" cy="382016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5D4FA26-A585-4809-BF3E-277D2FAEE765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993E36C-44F3-490D-B9E6-D44AB711CEE2}"/>
                </a:ext>
              </a:extLst>
            </p:cNvPr>
            <p:cNvSpPr txBox="1"/>
            <p:nvPr/>
          </p:nvSpPr>
          <p:spPr>
            <a:xfrm>
              <a:off x="1549400" y="2348155"/>
              <a:ext cx="2875280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Preprocessing</a:t>
              </a:r>
              <a:endParaRPr lang="en-IN" sz="2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Normalization:        Scale pixel values to  [0, 1] range.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One-hot encoding: Convert labels to one-hot vectors for training.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17846856-4849-413E-90A6-08DABE7E4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122" y="181701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A8EFE-4B8E-44D2-91F7-626044606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122" y="3901440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F6FDDC-F505-43A3-8C39-D885FA14A215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C60E112-6AF4-4493-B74B-FAD92A5C324C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1D6007B-F4B0-426D-A11E-737589078394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863109"/>
      </p:ext>
    </p:extLst>
  </p:cSld>
  <p:clrMapOvr>
    <a:masterClrMapping/>
  </p:clrMapOvr>
  <p:transition spd="slow">
    <p:split orient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A8E586A-EEE3-4B74-8196-913E18825054}"/>
              </a:ext>
            </a:extLst>
          </p:cNvPr>
          <p:cNvGrpSpPr/>
          <p:nvPr/>
        </p:nvGrpSpPr>
        <p:grpSpPr>
          <a:xfrm>
            <a:off x="1259840" y="2468879"/>
            <a:ext cx="13638450" cy="3650166"/>
            <a:chOff x="731134" y="1064871"/>
            <a:chExt cx="11352836" cy="378624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8645743-239C-4A6D-995A-2CA6044877BF}"/>
                </a:ext>
              </a:extLst>
            </p:cNvPr>
            <p:cNvSpPr txBox="1"/>
            <p:nvPr/>
          </p:nvSpPr>
          <p:spPr>
            <a:xfrm>
              <a:off x="731134" y="2105561"/>
              <a:ext cx="11352836" cy="2745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600" dirty="0">
                  <a:solidFill>
                    <a:schemeClr val="bg1"/>
                  </a:solidFill>
                  <a:latin typeface="Bebas neue"/>
                </a:rPr>
                <a:t>Architecture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AF2DD9B-EFCB-47B7-9509-EFC5D0E81590}"/>
                </a:ext>
              </a:extLst>
            </p:cNvPr>
            <p:cNvSpPr txBox="1"/>
            <p:nvPr/>
          </p:nvSpPr>
          <p:spPr>
            <a:xfrm>
              <a:off x="5195104" y="1064871"/>
              <a:ext cx="6265762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600" dirty="0">
                  <a:solidFill>
                    <a:srgbClr val="FFFF00"/>
                  </a:solidFill>
                  <a:latin typeface="Brush Script MT" panose="03060802040406070304" pitchFamily="66" charset="0"/>
                </a:rPr>
                <a:t>Model</a:t>
              </a:r>
              <a:endParaRPr lang="en-IN" sz="16600" dirty="0">
                <a:solidFill>
                  <a:schemeClr val="bg1"/>
                </a:solidFill>
                <a:latin typeface="Brush Script MT" panose="03060802040406070304" pitchFamily="66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D0FC0B-96A9-4C3D-B846-7650853A0B2D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8922429-72DA-46A9-9625-7B0B3DF58C69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849CA3-6A34-4AF5-959C-A7F309AD18A3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81622"/>
      </p:ext>
    </p:extLst>
  </p:cSld>
  <p:clrMapOvr>
    <a:masterClrMapping/>
  </p:clrMapOvr>
  <p:transition spd="slow">
    <p:push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409AD48-C54B-4AD2-9DEF-7D97EFCFE820}"/>
              </a:ext>
            </a:extLst>
          </p:cNvPr>
          <p:cNvGrpSpPr/>
          <p:nvPr/>
        </p:nvGrpSpPr>
        <p:grpSpPr>
          <a:xfrm>
            <a:off x="1414344" y="0"/>
            <a:ext cx="4386894" cy="6858000"/>
            <a:chOff x="8133143" y="1"/>
            <a:chExt cx="4386894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26C3338-89EB-4270-8E5E-4647337E3F90}"/>
                </a:ext>
              </a:extLst>
            </p:cNvPr>
            <p:cNvSpPr/>
            <p:nvPr/>
          </p:nvSpPr>
          <p:spPr>
            <a:xfrm>
              <a:off x="8133143" y="1"/>
              <a:ext cx="4074289" cy="6858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D5D09C-B02F-4154-9564-B4BEB0D9A5E6}"/>
                </a:ext>
              </a:extLst>
            </p:cNvPr>
            <p:cNvSpPr txBox="1"/>
            <p:nvPr/>
          </p:nvSpPr>
          <p:spPr>
            <a:xfrm>
              <a:off x="9005104" y="329876"/>
              <a:ext cx="2361235" cy="24006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50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689D6D-C779-4F45-B2AA-7F7C6BBFC084}"/>
                </a:ext>
              </a:extLst>
            </p:cNvPr>
            <p:cNvSpPr txBox="1"/>
            <p:nvPr/>
          </p:nvSpPr>
          <p:spPr>
            <a:xfrm>
              <a:off x="9005104" y="2556254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LeNet-5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277561E-04BE-4D9F-8F81-C6589AC6D6A1}"/>
                </a:ext>
              </a:extLst>
            </p:cNvPr>
            <p:cNvSpPr/>
            <p:nvPr/>
          </p:nvSpPr>
          <p:spPr>
            <a:xfrm rot="5400000">
              <a:off x="12060908" y="690182"/>
              <a:ext cx="601883" cy="316374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622634-69E8-45CD-B13C-8D3662792A31}"/>
              </a:ext>
            </a:extLst>
          </p:cNvPr>
          <p:cNvGrpSpPr/>
          <p:nvPr/>
        </p:nvGrpSpPr>
        <p:grpSpPr>
          <a:xfrm>
            <a:off x="644183" y="0"/>
            <a:ext cx="4390659" cy="6858000"/>
            <a:chOff x="4058858" y="1"/>
            <a:chExt cx="4390659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53FAABA-F5AA-4E00-82B7-BAE68167965C}"/>
                </a:ext>
              </a:extLst>
            </p:cNvPr>
            <p:cNvSpPr/>
            <p:nvPr/>
          </p:nvSpPr>
          <p:spPr>
            <a:xfrm>
              <a:off x="4058858" y="1"/>
              <a:ext cx="4074289" cy="6858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D743C1-8EAD-4937-B4CC-BD215B939C15}"/>
                </a:ext>
              </a:extLst>
            </p:cNvPr>
            <p:cNvSpPr txBox="1"/>
            <p:nvPr/>
          </p:nvSpPr>
          <p:spPr>
            <a:xfrm>
              <a:off x="4794294" y="2040907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CNN</a:t>
              </a: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A39B9311-E006-4270-A4C3-FC3715399342}"/>
                </a:ext>
              </a:extLst>
            </p:cNvPr>
            <p:cNvSpPr/>
            <p:nvPr/>
          </p:nvSpPr>
          <p:spPr>
            <a:xfrm rot="5400000">
              <a:off x="7990388" y="663619"/>
              <a:ext cx="601883" cy="31637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DE21D4-422E-488E-95DE-59EEB3D6E3D3}"/>
              </a:ext>
            </a:extLst>
          </p:cNvPr>
          <p:cNvSpPr/>
          <p:nvPr/>
        </p:nvSpPr>
        <p:spPr>
          <a:xfrm>
            <a:off x="7" y="0"/>
            <a:ext cx="407428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34B478-C6BD-4B2A-BEF3-279D0581701A}"/>
              </a:ext>
            </a:extLst>
          </p:cNvPr>
          <p:cNvSpPr txBox="1"/>
          <p:nvPr/>
        </p:nvSpPr>
        <p:spPr>
          <a:xfrm>
            <a:off x="806378" y="-51019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707501-8908-47A8-AFD8-A67712629BF3}"/>
              </a:ext>
            </a:extLst>
          </p:cNvPr>
          <p:cNvSpPr txBox="1"/>
          <p:nvPr/>
        </p:nvSpPr>
        <p:spPr>
          <a:xfrm>
            <a:off x="951951" y="2040907"/>
            <a:ext cx="2233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</a:rPr>
              <a:t>MLP </a:t>
            </a: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E37461E-FCDA-47AC-9A9D-48A52F1C1ED4}"/>
              </a:ext>
            </a:extLst>
          </p:cNvPr>
          <p:cNvSpPr/>
          <p:nvPr/>
        </p:nvSpPr>
        <p:spPr>
          <a:xfrm rot="5400000">
            <a:off x="3920050" y="663618"/>
            <a:ext cx="601883" cy="31637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D4D2E3-E678-4667-A705-C3FA5B9DCFB1}"/>
              </a:ext>
            </a:extLst>
          </p:cNvPr>
          <p:cNvSpPr txBox="1"/>
          <p:nvPr/>
        </p:nvSpPr>
        <p:spPr>
          <a:xfrm>
            <a:off x="186087" y="2682385"/>
            <a:ext cx="3333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Input Layer:</a:t>
            </a:r>
            <a:r>
              <a:rPr lang="en-IN" dirty="0">
                <a:solidFill>
                  <a:schemeClr val="bg1"/>
                </a:solidFill>
              </a:rPr>
              <a:t> 28x28 pixels flattened to 784 features.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Hidden Layers:</a:t>
            </a:r>
            <a:endParaRPr lang="en-IN" dirty="0">
              <a:solidFill>
                <a:schemeClr val="bg1"/>
              </a:solidFill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1: 64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2: 32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Output Layer:</a:t>
            </a:r>
            <a:r>
              <a:rPr lang="en-IN" dirty="0">
                <a:solidFill>
                  <a:schemeClr val="bg1"/>
                </a:solidFill>
              </a:rPr>
              <a:t> 10 neurons (one for each digit).</a:t>
            </a:r>
          </a:p>
        </p:txBody>
      </p:sp>
    </p:spTree>
    <p:extLst>
      <p:ext uri="{BB962C8B-B14F-4D97-AF65-F5344CB8AC3E}">
        <p14:creationId xmlns:p14="http://schemas.microsoft.com/office/powerpoint/2010/main" val="2446528050"/>
      </p:ext>
    </p:extLst>
  </p:cSld>
  <p:clrMapOvr>
    <a:masterClrMapping/>
  </p:clrMapOvr>
  <p:transition spd="slow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409AD48-C54B-4AD2-9DEF-7D97EFCFE820}"/>
              </a:ext>
            </a:extLst>
          </p:cNvPr>
          <p:cNvGrpSpPr/>
          <p:nvPr/>
        </p:nvGrpSpPr>
        <p:grpSpPr>
          <a:xfrm>
            <a:off x="4947288" y="0"/>
            <a:ext cx="4360319" cy="6858000"/>
            <a:chOff x="8133143" y="1"/>
            <a:chExt cx="4360319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26C3338-89EB-4270-8E5E-4647337E3F90}"/>
                </a:ext>
              </a:extLst>
            </p:cNvPr>
            <p:cNvSpPr/>
            <p:nvPr/>
          </p:nvSpPr>
          <p:spPr>
            <a:xfrm>
              <a:off x="8133143" y="1"/>
              <a:ext cx="4074289" cy="6858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D5D09C-B02F-4154-9564-B4BEB0D9A5E6}"/>
                </a:ext>
              </a:extLst>
            </p:cNvPr>
            <p:cNvSpPr txBox="1"/>
            <p:nvPr/>
          </p:nvSpPr>
          <p:spPr>
            <a:xfrm>
              <a:off x="9005104" y="329876"/>
              <a:ext cx="2361235" cy="24006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50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689D6D-C779-4F45-B2AA-7F7C6BBFC084}"/>
                </a:ext>
              </a:extLst>
            </p:cNvPr>
            <p:cNvSpPr txBox="1"/>
            <p:nvPr/>
          </p:nvSpPr>
          <p:spPr>
            <a:xfrm>
              <a:off x="9005104" y="2556254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LeNet-5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277561E-04BE-4D9F-8F81-C6589AC6D6A1}"/>
                </a:ext>
              </a:extLst>
            </p:cNvPr>
            <p:cNvSpPr/>
            <p:nvPr/>
          </p:nvSpPr>
          <p:spPr>
            <a:xfrm rot="5400000">
              <a:off x="12034333" y="690182"/>
              <a:ext cx="601883" cy="316374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622634-69E8-45CD-B13C-8D3662792A31}"/>
              </a:ext>
            </a:extLst>
          </p:cNvPr>
          <p:cNvGrpSpPr/>
          <p:nvPr/>
        </p:nvGrpSpPr>
        <p:grpSpPr>
          <a:xfrm>
            <a:off x="4058858" y="0"/>
            <a:ext cx="4390659" cy="6858000"/>
            <a:chOff x="4058858" y="1"/>
            <a:chExt cx="4390659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53FAABA-F5AA-4E00-82B7-BAE68167965C}"/>
                </a:ext>
              </a:extLst>
            </p:cNvPr>
            <p:cNvSpPr/>
            <p:nvPr/>
          </p:nvSpPr>
          <p:spPr>
            <a:xfrm>
              <a:off x="4058858" y="1"/>
              <a:ext cx="4074289" cy="6858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D743C1-8EAD-4937-B4CC-BD215B939C15}"/>
                </a:ext>
              </a:extLst>
            </p:cNvPr>
            <p:cNvSpPr txBox="1"/>
            <p:nvPr/>
          </p:nvSpPr>
          <p:spPr>
            <a:xfrm>
              <a:off x="4794294" y="2040907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CNN</a:t>
              </a: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A39B9311-E006-4270-A4C3-FC3715399342}"/>
                </a:ext>
              </a:extLst>
            </p:cNvPr>
            <p:cNvSpPr/>
            <p:nvPr/>
          </p:nvSpPr>
          <p:spPr>
            <a:xfrm rot="5400000">
              <a:off x="7990388" y="663619"/>
              <a:ext cx="601883" cy="31637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DE21D4-422E-488E-95DE-59EEB3D6E3D3}"/>
              </a:ext>
            </a:extLst>
          </p:cNvPr>
          <p:cNvSpPr/>
          <p:nvPr/>
        </p:nvSpPr>
        <p:spPr>
          <a:xfrm>
            <a:off x="7" y="0"/>
            <a:ext cx="407428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34B478-C6BD-4B2A-BEF3-279D0581701A}"/>
              </a:ext>
            </a:extLst>
          </p:cNvPr>
          <p:cNvSpPr txBox="1"/>
          <p:nvPr/>
        </p:nvSpPr>
        <p:spPr>
          <a:xfrm>
            <a:off x="806378" y="-51019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707501-8908-47A8-AFD8-A67712629BF3}"/>
              </a:ext>
            </a:extLst>
          </p:cNvPr>
          <p:cNvSpPr txBox="1"/>
          <p:nvPr/>
        </p:nvSpPr>
        <p:spPr>
          <a:xfrm>
            <a:off x="951951" y="2040907"/>
            <a:ext cx="2233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</a:rPr>
              <a:t>MLP </a:t>
            </a: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E37461E-FCDA-47AC-9A9D-48A52F1C1ED4}"/>
              </a:ext>
            </a:extLst>
          </p:cNvPr>
          <p:cNvSpPr/>
          <p:nvPr/>
        </p:nvSpPr>
        <p:spPr>
          <a:xfrm rot="5400000">
            <a:off x="3926705" y="663617"/>
            <a:ext cx="601883" cy="31637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D4D2E3-E678-4667-A705-C3FA5B9DCFB1}"/>
              </a:ext>
            </a:extLst>
          </p:cNvPr>
          <p:cNvSpPr txBox="1"/>
          <p:nvPr/>
        </p:nvSpPr>
        <p:spPr>
          <a:xfrm>
            <a:off x="186087" y="2682385"/>
            <a:ext cx="3333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Input Layer:</a:t>
            </a:r>
            <a:r>
              <a:rPr lang="en-IN" dirty="0">
                <a:solidFill>
                  <a:schemeClr val="bg1"/>
                </a:solidFill>
              </a:rPr>
              <a:t> 28x28 pixels flattened to 784 features.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Hidden Layers:</a:t>
            </a:r>
            <a:endParaRPr lang="en-IN" dirty="0">
              <a:solidFill>
                <a:schemeClr val="bg1"/>
              </a:solidFill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1: 64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2: 32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Output Layer:</a:t>
            </a:r>
            <a:r>
              <a:rPr lang="en-IN" dirty="0">
                <a:solidFill>
                  <a:schemeClr val="bg1"/>
                </a:solidFill>
              </a:rPr>
              <a:t> 10 neurons (one for each digit).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67BB9CB-B901-4377-8835-FD26C1BF17D9}"/>
              </a:ext>
            </a:extLst>
          </p:cNvPr>
          <p:cNvSpPr txBox="1"/>
          <p:nvPr/>
        </p:nvSpPr>
        <p:spPr>
          <a:xfrm>
            <a:off x="4794294" y="-77583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7CA0892-3F29-41B3-99C2-BCB9989B1574}"/>
              </a:ext>
            </a:extLst>
          </p:cNvPr>
          <p:cNvSpPr txBox="1"/>
          <p:nvPr/>
        </p:nvSpPr>
        <p:spPr>
          <a:xfrm>
            <a:off x="4592706" y="2871903"/>
            <a:ext cx="335139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  <a:latin typeface="ui-sans-serif"/>
              </a:rPr>
              <a:t> Input Layer: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 28x28 pixels, 1 channel.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  <a:latin typeface="ui-sans-serif"/>
              </a:rPr>
              <a:t> Conv Layers:</a:t>
            </a:r>
            <a:endParaRPr lang="en-IN" dirty="0">
              <a:solidFill>
                <a:srgbClr val="ECECEC"/>
              </a:solidFill>
              <a:latin typeface="ui-sans-serif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  <a:latin typeface="ui-sans-serif"/>
              </a:rPr>
              <a:t>Conv1: 32 filters, 3x3 kernel,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ReLU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MaxPool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 (2x2).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  <a:latin typeface="ui-sans-serif"/>
              </a:rPr>
              <a:t>Conv2: 64 filters, 3x3 kernel,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ReLU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MaxPool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 (2x2).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  <a:latin typeface="ui-sans-serif"/>
              </a:rPr>
              <a:t> Fully Connected Layers:</a:t>
            </a:r>
            <a:endParaRPr lang="en-IN" dirty="0">
              <a:solidFill>
                <a:srgbClr val="ECECEC"/>
              </a:solidFill>
              <a:latin typeface="ui-sans-serif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  <a:latin typeface="ui-sans-serif"/>
              </a:rPr>
              <a:t>FC1: 128 neurons,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ReLU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  <a:latin typeface="ui-sans-serif"/>
              </a:rPr>
              <a:t>Output: 10 neurons (one for each digit).</a:t>
            </a:r>
          </a:p>
          <a:p>
            <a:pPr algn="ctr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297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409AD48-C54B-4AD2-9DEF-7D97EFCFE820}"/>
              </a:ext>
            </a:extLst>
          </p:cNvPr>
          <p:cNvGrpSpPr/>
          <p:nvPr/>
        </p:nvGrpSpPr>
        <p:grpSpPr>
          <a:xfrm>
            <a:off x="8129159" y="-77583"/>
            <a:ext cx="4379215" cy="6935583"/>
            <a:chOff x="8133143" y="-77582"/>
            <a:chExt cx="4379215" cy="693558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26C3338-89EB-4270-8E5E-4647337E3F90}"/>
                </a:ext>
              </a:extLst>
            </p:cNvPr>
            <p:cNvSpPr/>
            <p:nvPr/>
          </p:nvSpPr>
          <p:spPr>
            <a:xfrm>
              <a:off x="8133143" y="1"/>
              <a:ext cx="4074289" cy="6858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D5D09C-B02F-4154-9564-B4BEB0D9A5E6}"/>
                </a:ext>
              </a:extLst>
            </p:cNvPr>
            <p:cNvSpPr txBox="1"/>
            <p:nvPr/>
          </p:nvSpPr>
          <p:spPr>
            <a:xfrm>
              <a:off x="9040346" y="-77582"/>
              <a:ext cx="2361235" cy="24006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50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689D6D-C779-4F45-B2AA-7F7C6BBFC084}"/>
                </a:ext>
              </a:extLst>
            </p:cNvPr>
            <p:cNvSpPr txBox="1"/>
            <p:nvPr/>
          </p:nvSpPr>
          <p:spPr>
            <a:xfrm>
              <a:off x="9040346" y="2040906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LeNet-5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277561E-04BE-4D9F-8F81-C6589AC6D6A1}"/>
                </a:ext>
              </a:extLst>
            </p:cNvPr>
            <p:cNvSpPr/>
            <p:nvPr/>
          </p:nvSpPr>
          <p:spPr>
            <a:xfrm rot="5400000">
              <a:off x="12053229" y="663619"/>
              <a:ext cx="601883" cy="316374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622634-69E8-45CD-B13C-8D3662792A31}"/>
              </a:ext>
            </a:extLst>
          </p:cNvPr>
          <p:cNvGrpSpPr/>
          <p:nvPr/>
        </p:nvGrpSpPr>
        <p:grpSpPr>
          <a:xfrm>
            <a:off x="4058858" y="0"/>
            <a:ext cx="4390659" cy="6858000"/>
            <a:chOff x="4058858" y="1"/>
            <a:chExt cx="4390659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53FAABA-F5AA-4E00-82B7-BAE68167965C}"/>
                </a:ext>
              </a:extLst>
            </p:cNvPr>
            <p:cNvSpPr/>
            <p:nvPr/>
          </p:nvSpPr>
          <p:spPr>
            <a:xfrm>
              <a:off x="4058858" y="1"/>
              <a:ext cx="4074289" cy="6858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D743C1-8EAD-4937-B4CC-BD215B939C15}"/>
                </a:ext>
              </a:extLst>
            </p:cNvPr>
            <p:cNvSpPr txBox="1"/>
            <p:nvPr/>
          </p:nvSpPr>
          <p:spPr>
            <a:xfrm>
              <a:off x="4794294" y="2040907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CNN</a:t>
              </a: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A39B9311-E006-4270-A4C3-FC3715399342}"/>
                </a:ext>
              </a:extLst>
            </p:cNvPr>
            <p:cNvSpPr/>
            <p:nvPr/>
          </p:nvSpPr>
          <p:spPr>
            <a:xfrm rot="5400000">
              <a:off x="7990388" y="663619"/>
              <a:ext cx="601883" cy="31637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DE21D4-422E-488E-95DE-59EEB3D6E3D3}"/>
              </a:ext>
            </a:extLst>
          </p:cNvPr>
          <p:cNvSpPr/>
          <p:nvPr/>
        </p:nvSpPr>
        <p:spPr>
          <a:xfrm>
            <a:off x="7" y="0"/>
            <a:ext cx="407428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34B478-C6BD-4B2A-BEF3-279D0581701A}"/>
              </a:ext>
            </a:extLst>
          </p:cNvPr>
          <p:cNvSpPr txBox="1"/>
          <p:nvPr/>
        </p:nvSpPr>
        <p:spPr>
          <a:xfrm>
            <a:off x="806378" y="-51019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707501-8908-47A8-AFD8-A67712629BF3}"/>
              </a:ext>
            </a:extLst>
          </p:cNvPr>
          <p:cNvSpPr txBox="1"/>
          <p:nvPr/>
        </p:nvSpPr>
        <p:spPr>
          <a:xfrm>
            <a:off x="951951" y="2040907"/>
            <a:ext cx="2233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</a:rPr>
              <a:t>MLP </a:t>
            </a: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E37461E-FCDA-47AC-9A9D-48A52F1C1ED4}"/>
              </a:ext>
            </a:extLst>
          </p:cNvPr>
          <p:cNvSpPr/>
          <p:nvPr/>
        </p:nvSpPr>
        <p:spPr>
          <a:xfrm rot="5400000">
            <a:off x="3877127" y="663617"/>
            <a:ext cx="601883" cy="31637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D4D2E3-E678-4667-A705-C3FA5B9DCFB1}"/>
              </a:ext>
            </a:extLst>
          </p:cNvPr>
          <p:cNvSpPr txBox="1"/>
          <p:nvPr/>
        </p:nvSpPr>
        <p:spPr>
          <a:xfrm>
            <a:off x="186087" y="2682385"/>
            <a:ext cx="3333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Input Layer:</a:t>
            </a:r>
            <a:r>
              <a:rPr lang="en-IN" dirty="0">
                <a:solidFill>
                  <a:schemeClr val="bg1"/>
                </a:solidFill>
              </a:rPr>
              <a:t> 28x28 pixels flattened to 784 features.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Hidden Layers:</a:t>
            </a:r>
            <a:endParaRPr lang="en-IN" dirty="0">
              <a:solidFill>
                <a:schemeClr val="bg1"/>
              </a:solidFill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1: 64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2: 32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Output Layer:</a:t>
            </a:r>
            <a:r>
              <a:rPr lang="en-IN" dirty="0">
                <a:solidFill>
                  <a:schemeClr val="bg1"/>
                </a:solidFill>
              </a:rPr>
              <a:t> 10 neurons (one for each digit).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67BB9CB-B901-4377-8835-FD26C1BF17D9}"/>
              </a:ext>
            </a:extLst>
          </p:cNvPr>
          <p:cNvSpPr txBox="1"/>
          <p:nvPr/>
        </p:nvSpPr>
        <p:spPr>
          <a:xfrm>
            <a:off x="4794294" y="-77583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7CA0892-3F29-41B3-99C2-BCB9989B1574}"/>
              </a:ext>
            </a:extLst>
          </p:cNvPr>
          <p:cNvSpPr txBox="1"/>
          <p:nvPr/>
        </p:nvSpPr>
        <p:spPr>
          <a:xfrm>
            <a:off x="4592706" y="2871903"/>
            <a:ext cx="335139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Input Layer:</a:t>
            </a:r>
            <a:r>
              <a:rPr lang="en-IN" dirty="0">
                <a:solidFill>
                  <a:srgbClr val="ECECEC"/>
                </a:solidFill>
              </a:rPr>
              <a:t> 28x28 pixels, 1 channel.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Conv Layers:</a:t>
            </a:r>
            <a:endParaRPr lang="en-IN" dirty="0">
              <a:solidFill>
                <a:srgbClr val="ECECEC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Conv1: 32 filters, 3x3 kernel,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, </a:t>
            </a:r>
            <a:r>
              <a:rPr lang="en-IN" dirty="0" err="1">
                <a:solidFill>
                  <a:srgbClr val="ECECEC"/>
                </a:solidFill>
              </a:rPr>
              <a:t>MaxPool</a:t>
            </a:r>
            <a:r>
              <a:rPr lang="en-IN" dirty="0">
                <a:solidFill>
                  <a:srgbClr val="ECECEC"/>
                </a:solidFill>
              </a:rPr>
              <a:t> (2x2).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Conv2: 64 filters, 3x3 kernel,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, </a:t>
            </a:r>
            <a:r>
              <a:rPr lang="en-IN" dirty="0" err="1">
                <a:solidFill>
                  <a:srgbClr val="ECECEC"/>
                </a:solidFill>
              </a:rPr>
              <a:t>MaxPool</a:t>
            </a:r>
            <a:r>
              <a:rPr lang="en-IN" dirty="0">
                <a:solidFill>
                  <a:srgbClr val="ECECEC"/>
                </a:solidFill>
              </a:rPr>
              <a:t> (2x2).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Fully Connected Layers:</a:t>
            </a:r>
            <a:endParaRPr lang="en-IN" dirty="0">
              <a:solidFill>
                <a:srgbClr val="ECECEC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FC1: 128 neurons,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Output: 10 neurons (one for each digit).</a:t>
            </a:r>
          </a:p>
          <a:p>
            <a:pPr algn="ctr"/>
            <a:endParaRPr lang="en-IN" dirty="0"/>
          </a:p>
          <a:p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7FDE789-22E4-483F-8284-5BFD0975E3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6258E2-A517-465D-8B5D-1FF51CF05FAC}"/>
              </a:ext>
            </a:extLst>
          </p:cNvPr>
          <p:cNvSpPr txBox="1"/>
          <p:nvPr/>
        </p:nvSpPr>
        <p:spPr>
          <a:xfrm>
            <a:off x="8499814" y="2868524"/>
            <a:ext cx="346739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Input Layer:</a:t>
            </a:r>
            <a:r>
              <a:rPr lang="en-IN" dirty="0">
                <a:solidFill>
                  <a:srgbClr val="ECECEC"/>
                </a:solidFill>
              </a:rPr>
              <a:t> 28x28 pixels, 1 channel.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Conv Layers:</a:t>
            </a:r>
            <a:endParaRPr lang="en-IN" dirty="0">
              <a:solidFill>
                <a:srgbClr val="ECECEC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Conv1: 6 filters, 5x5 kernel,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, </a:t>
            </a:r>
            <a:r>
              <a:rPr lang="en-IN" dirty="0" err="1">
                <a:solidFill>
                  <a:srgbClr val="ECECEC"/>
                </a:solidFill>
              </a:rPr>
              <a:t>MaxPool</a:t>
            </a:r>
            <a:r>
              <a:rPr lang="en-IN" dirty="0">
                <a:solidFill>
                  <a:srgbClr val="ECECEC"/>
                </a:solidFill>
              </a:rPr>
              <a:t> (2x2).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Conv2: 16 filters, 5x5 kernel,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, </a:t>
            </a:r>
            <a:r>
              <a:rPr lang="en-IN" dirty="0" err="1">
                <a:solidFill>
                  <a:srgbClr val="ECECEC"/>
                </a:solidFill>
              </a:rPr>
              <a:t>MaxPool</a:t>
            </a:r>
            <a:r>
              <a:rPr lang="en-IN" dirty="0">
                <a:solidFill>
                  <a:srgbClr val="ECECEC"/>
                </a:solidFill>
              </a:rPr>
              <a:t> (2x2).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Fully Connected Layers:</a:t>
            </a:r>
            <a:endParaRPr lang="en-IN" dirty="0">
              <a:solidFill>
                <a:srgbClr val="ECECEC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FC1: 120 neurons,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FC2: 84 neurons,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Output: 10 neurons (one for each digit).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7578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95644-59A1-4772-961F-903C30FDA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28" r="45928"/>
          <a:stretch/>
        </p:blipFill>
        <p:spPr>
          <a:xfrm>
            <a:off x="10869864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E1433C-35D4-4B4B-9A14-A666585F2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24" r="46424"/>
          <a:stretch/>
        </p:blipFill>
        <p:spPr>
          <a:xfrm>
            <a:off x="9745718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5EEE37-4820-4906-822D-33FCAB309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6" r="45266"/>
          <a:stretch/>
        </p:blipFill>
        <p:spPr>
          <a:xfrm>
            <a:off x="8621572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sp>
        <p:nvSpPr>
          <p:cNvPr id="15" name="Oval 14">
            <a:hlinkClick r:id="rId5" action="ppaction://hlinksldjump"/>
            <a:extLst>
              <a:ext uri="{FF2B5EF4-FFF2-40B4-BE49-F238E27FC236}">
                <a16:creationId xmlns:a16="http://schemas.microsoft.com/office/drawing/2014/main" id="{95E62DBF-D168-4A02-9820-47FAEAA95BE2}"/>
              </a:ext>
            </a:extLst>
          </p:cNvPr>
          <p:cNvSpPr/>
          <p:nvPr/>
        </p:nvSpPr>
        <p:spPr>
          <a:xfrm>
            <a:off x="8704699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16" name="Oval 15">
            <a:hlinkClick r:id="rId6" action="ppaction://hlinksldjump"/>
            <a:extLst>
              <a:ext uri="{FF2B5EF4-FFF2-40B4-BE49-F238E27FC236}">
                <a16:creationId xmlns:a16="http://schemas.microsoft.com/office/drawing/2014/main" id="{9EF76198-3543-4CDD-9A19-B2430412A48A}"/>
              </a:ext>
            </a:extLst>
          </p:cNvPr>
          <p:cNvSpPr/>
          <p:nvPr/>
        </p:nvSpPr>
        <p:spPr>
          <a:xfrm>
            <a:off x="9828845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17" name="Oval 16">
            <a:hlinkClick r:id="rId7" action="ppaction://hlinksldjump"/>
            <a:extLst>
              <a:ext uri="{FF2B5EF4-FFF2-40B4-BE49-F238E27FC236}">
                <a16:creationId xmlns:a16="http://schemas.microsoft.com/office/drawing/2014/main" id="{F4EC1636-9360-4A07-8B15-863EE858601C}"/>
              </a:ext>
            </a:extLst>
          </p:cNvPr>
          <p:cNvSpPr/>
          <p:nvPr/>
        </p:nvSpPr>
        <p:spPr>
          <a:xfrm>
            <a:off x="10952991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ED765B-255E-4CCA-8A82-DC5192F4D17C}"/>
              </a:ext>
            </a:extLst>
          </p:cNvPr>
          <p:cNvSpPr txBox="1"/>
          <p:nvPr/>
        </p:nvSpPr>
        <p:spPr>
          <a:xfrm>
            <a:off x="-190135" y="2448171"/>
            <a:ext cx="907467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Bookman Old Style" panose="02050604050505020204" pitchFamily="18" charset="0"/>
              </a:rPr>
              <a:t>Sample </a:t>
            </a:r>
            <a:r>
              <a:rPr lang="en-IN" sz="6600" dirty="0">
                <a:solidFill>
                  <a:srgbClr val="FFFF00"/>
                </a:solidFill>
                <a:latin typeface="Bookman Old Style" panose="02050604050505020204" pitchFamily="18" charset="0"/>
              </a:rPr>
              <a:t>Architecture</a:t>
            </a:r>
          </a:p>
          <a:p>
            <a:pPr algn="ctr"/>
            <a:r>
              <a:rPr lang="en-IN" sz="6600" dirty="0">
                <a:solidFill>
                  <a:schemeClr val="accent1"/>
                </a:solidFill>
                <a:latin typeface="Bookman Old Style" panose="02050604050505020204" pitchFamily="18" charset="0"/>
              </a:rPr>
              <a:t>Images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7006B0-FD21-4112-98D5-C0A8DC46E684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06A3CA4-A449-44E7-9E44-3BB2C757A3B9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49910A9-5C98-4F3C-8C33-7206FD71EA4A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56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95644-59A1-4772-961F-903C30FDA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28" r="45928"/>
          <a:stretch/>
        </p:blipFill>
        <p:spPr>
          <a:xfrm>
            <a:off x="10869864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E1433C-35D4-4B4B-9A14-A666585F2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24" r="46424"/>
          <a:stretch/>
        </p:blipFill>
        <p:spPr>
          <a:xfrm>
            <a:off x="9745718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5EEE37-4820-4906-822D-33FCAB309B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" t="1" r="797" b="1"/>
          <a:stretch/>
        </p:blipFill>
        <p:spPr>
          <a:xfrm>
            <a:off x="610937" y="544945"/>
            <a:ext cx="8244000" cy="5486400"/>
          </a:xfrm>
          <a:prstGeom prst="roundRect">
            <a:avLst>
              <a:gd name="adj" fmla="val 4852"/>
            </a:avLst>
          </a:prstGeom>
        </p:spPr>
      </p:pic>
      <p:sp>
        <p:nvSpPr>
          <p:cNvPr id="31" name="Oval 30">
            <a:hlinkClick r:id="rId5" action="ppaction://hlinksldjump"/>
            <a:extLst>
              <a:ext uri="{FF2B5EF4-FFF2-40B4-BE49-F238E27FC236}">
                <a16:creationId xmlns:a16="http://schemas.microsoft.com/office/drawing/2014/main" id="{11FB5857-1C6D-45FB-A0B3-D5EA4BF74EFD}"/>
              </a:ext>
            </a:extLst>
          </p:cNvPr>
          <p:cNvSpPr/>
          <p:nvPr/>
        </p:nvSpPr>
        <p:spPr>
          <a:xfrm>
            <a:off x="4323651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34" name="Oval 33">
            <a:hlinkClick r:id="rId6" action="ppaction://hlinksldjump"/>
            <a:extLst>
              <a:ext uri="{FF2B5EF4-FFF2-40B4-BE49-F238E27FC236}">
                <a16:creationId xmlns:a16="http://schemas.microsoft.com/office/drawing/2014/main" id="{9A6BBA35-D69A-40FD-B4E1-F6CCB0538395}"/>
              </a:ext>
            </a:extLst>
          </p:cNvPr>
          <p:cNvSpPr/>
          <p:nvPr/>
        </p:nvSpPr>
        <p:spPr>
          <a:xfrm>
            <a:off x="9828845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40" name="Oval 39">
            <a:hlinkClick r:id="rId7" action="ppaction://hlinksldjump"/>
            <a:extLst>
              <a:ext uri="{FF2B5EF4-FFF2-40B4-BE49-F238E27FC236}">
                <a16:creationId xmlns:a16="http://schemas.microsoft.com/office/drawing/2014/main" id="{C7CFF4D9-E531-41AD-89E3-C204349E0FFB}"/>
              </a:ext>
            </a:extLst>
          </p:cNvPr>
          <p:cNvSpPr/>
          <p:nvPr/>
        </p:nvSpPr>
        <p:spPr>
          <a:xfrm>
            <a:off x="10952991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A2254B1-8A90-4D7E-BFA5-D4E38F1A459A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091470E-272F-46EA-B950-4BA782366EB5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722774A-B4A8-4D08-8001-3BBB103044FC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878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95644-59A1-4772-961F-903C30FDA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28" r="45928"/>
          <a:stretch/>
        </p:blipFill>
        <p:spPr>
          <a:xfrm>
            <a:off x="10869864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E1433C-35D4-4B4B-9A14-A666585F29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8" t="-464" r="928" b="-464"/>
          <a:stretch/>
        </p:blipFill>
        <p:spPr>
          <a:xfrm>
            <a:off x="1637564" y="685800"/>
            <a:ext cx="9000000" cy="5486400"/>
          </a:xfrm>
          <a:prstGeom prst="roundRect">
            <a:avLst>
              <a:gd name="adj" fmla="val 6667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5EEE37-4820-4906-822D-33FCAB309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6" r="45266"/>
          <a:stretch/>
        </p:blipFill>
        <p:spPr>
          <a:xfrm>
            <a:off x="610937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sp>
        <p:nvSpPr>
          <p:cNvPr id="31" name="Oval 30">
            <a:hlinkClick r:id="rId5" action="ppaction://hlinksldjump"/>
            <a:extLst>
              <a:ext uri="{FF2B5EF4-FFF2-40B4-BE49-F238E27FC236}">
                <a16:creationId xmlns:a16="http://schemas.microsoft.com/office/drawing/2014/main" id="{9C2FFF48-4B79-4F74-A6BF-CE31DA08F64E}"/>
              </a:ext>
            </a:extLst>
          </p:cNvPr>
          <p:cNvSpPr/>
          <p:nvPr/>
        </p:nvSpPr>
        <p:spPr>
          <a:xfrm>
            <a:off x="694065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34" name="Oval 33">
            <a:hlinkClick r:id="rId6" action="ppaction://hlinksldjump"/>
            <a:extLst>
              <a:ext uri="{FF2B5EF4-FFF2-40B4-BE49-F238E27FC236}">
                <a16:creationId xmlns:a16="http://schemas.microsoft.com/office/drawing/2014/main" id="{4F6479A4-EE21-497E-A3F8-A61384F3A702}"/>
              </a:ext>
            </a:extLst>
          </p:cNvPr>
          <p:cNvSpPr/>
          <p:nvPr/>
        </p:nvSpPr>
        <p:spPr>
          <a:xfrm>
            <a:off x="6096000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40" name="Oval 39">
            <a:hlinkClick r:id="rId7" action="ppaction://hlinksldjump"/>
            <a:extLst>
              <a:ext uri="{FF2B5EF4-FFF2-40B4-BE49-F238E27FC236}">
                <a16:creationId xmlns:a16="http://schemas.microsoft.com/office/drawing/2014/main" id="{7153AD70-E45A-471B-8910-6496B0E77870}"/>
              </a:ext>
            </a:extLst>
          </p:cNvPr>
          <p:cNvSpPr/>
          <p:nvPr/>
        </p:nvSpPr>
        <p:spPr>
          <a:xfrm>
            <a:off x="10952991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F392B7-5151-427A-8A63-9AC19371E8D4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B0E67BD-848A-4246-9413-C21560EA7E79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F12A81-8D63-4284-A301-035AF0DA379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981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95644-59A1-4772-961F-903C30FDAF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4" r="4235"/>
          <a:stretch/>
        </p:blipFill>
        <p:spPr>
          <a:xfrm>
            <a:off x="3636000" y="685800"/>
            <a:ext cx="7668000" cy="5486400"/>
          </a:xfrm>
          <a:prstGeom prst="roundRect">
            <a:avLst>
              <a:gd name="adj" fmla="val 5063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E1433C-35D4-4B4B-9A14-A666585F2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24" r="46424"/>
          <a:stretch/>
        </p:blipFill>
        <p:spPr>
          <a:xfrm>
            <a:off x="1728547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5EEE37-4820-4906-822D-33FCAB309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6" r="45266"/>
          <a:stretch/>
        </p:blipFill>
        <p:spPr>
          <a:xfrm>
            <a:off x="604401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sp>
        <p:nvSpPr>
          <p:cNvPr id="31" name="Oval 30">
            <a:hlinkClick r:id="rId5" action="ppaction://hlinksldjump"/>
            <a:extLst>
              <a:ext uri="{FF2B5EF4-FFF2-40B4-BE49-F238E27FC236}">
                <a16:creationId xmlns:a16="http://schemas.microsoft.com/office/drawing/2014/main" id="{181D0FF3-3164-46DD-82DA-833F93B9DEB4}"/>
              </a:ext>
            </a:extLst>
          </p:cNvPr>
          <p:cNvSpPr/>
          <p:nvPr/>
        </p:nvSpPr>
        <p:spPr>
          <a:xfrm>
            <a:off x="687529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34" name="Oval 33">
            <a:hlinkClick r:id="rId6" action="ppaction://hlinksldjump"/>
            <a:extLst>
              <a:ext uri="{FF2B5EF4-FFF2-40B4-BE49-F238E27FC236}">
                <a16:creationId xmlns:a16="http://schemas.microsoft.com/office/drawing/2014/main" id="{D2436DB8-D8BF-40E5-B59A-0825C38A4CC1}"/>
              </a:ext>
            </a:extLst>
          </p:cNvPr>
          <p:cNvSpPr/>
          <p:nvPr/>
        </p:nvSpPr>
        <p:spPr>
          <a:xfrm>
            <a:off x="1802710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40" name="Oval 39">
            <a:hlinkClick r:id="rId7" action="ppaction://hlinksldjump"/>
            <a:extLst>
              <a:ext uri="{FF2B5EF4-FFF2-40B4-BE49-F238E27FC236}">
                <a16:creationId xmlns:a16="http://schemas.microsoft.com/office/drawing/2014/main" id="{ECA6B404-536C-4D87-A617-44895007D257}"/>
              </a:ext>
            </a:extLst>
          </p:cNvPr>
          <p:cNvSpPr/>
          <p:nvPr/>
        </p:nvSpPr>
        <p:spPr>
          <a:xfrm>
            <a:off x="7155964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003CCC0-705D-4BD2-8AFF-D74045867062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95503C2-79F1-4ADE-B3EF-C2258F99AE58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38EE970-F79E-4C02-BBED-EAAAF3D65752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895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242806D-6989-4DCF-B33D-2AE89901DB9C}"/>
              </a:ext>
            </a:extLst>
          </p:cNvPr>
          <p:cNvSpPr/>
          <p:nvPr/>
        </p:nvSpPr>
        <p:spPr>
          <a:xfrm>
            <a:off x="106887" y="1199556"/>
            <a:ext cx="4973932" cy="5126552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869154" y="162560"/>
            <a:ext cx="6453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5400" dirty="0">
                <a:solidFill>
                  <a:srgbClr val="FFFF00"/>
                </a:solidFill>
                <a:latin typeface="Bookman Old Style" panose="02050604050505020204" pitchFamily="18" charset="0"/>
              </a:rPr>
              <a:t>Training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4296C0E6-A954-4074-AF1B-9BEA97EE1921}"/>
              </a:ext>
            </a:extLst>
          </p:cNvPr>
          <p:cNvGrpSpPr/>
          <p:nvPr/>
        </p:nvGrpSpPr>
        <p:grpSpPr>
          <a:xfrm>
            <a:off x="-128196" y="1199555"/>
            <a:ext cx="5345655" cy="4910355"/>
            <a:chOff x="899160" y="2206765"/>
            <a:chExt cx="2961640" cy="491035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540C7B-758D-4655-AD1B-B8D0417DBE2F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Training phase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C9B731-26D7-4CB4-827F-4C09FF54769B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Data Loading: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Input images and labels are loaded in batches from the training dataset.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Forward Pass: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Images are passed through the model to obtain outputs.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Loss Calculation: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The loss between the model's outputs and the actual labels is computed using a specified criterion.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Backward Pass: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Gradients are calculated by backpropagating the loss through the network.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Parameter Update: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Model parameters are updated using an optimizer.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Accuracy Calculation: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Training accuracy is computed as the percentage of correctly predicted labels.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1CF5B4C-34AE-4F25-B907-15CD49AABC21}"/>
              </a:ext>
            </a:extLst>
          </p:cNvPr>
          <p:cNvGrpSpPr/>
          <p:nvPr/>
        </p:nvGrpSpPr>
        <p:grpSpPr>
          <a:xfrm>
            <a:off x="5217459" y="1199555"/>
            <a:ext cx="6699326" cy="2694363"/>
            <a:chOff x="899160" y="2206765"/>
            <a:chExt cx="2961640" cy="26943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32FD44-B92C-4CEF-BDD0-6700478EF527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Validation phase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80D06AC-871C-4FA4-A0CE-E2037C111E78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Model Evaluation: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 model is evaluated on a validation dataset without updating the model parameters.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Calculation: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loss is computed similarly to the training loss.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Accuracy Calculation: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accuracy is computed as the percentage of correctly predicted labels on the validation dataset.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7CF313-6198-4263-ADB7-7CB85092506D}"/>
              </a:ext>
            </a:extLst>
          </p:cNvPr>
          <p:cNvGrpSpPr/>
          <p:nvPr/>
        </p:nvGrpSpPr>
        <p:grpSpPr>
          <a:xfrm>
            <a:off x="5217459" y="3877966"/>
            <a:ext cx="6699326" cy="2417364"/>
            <a:chOff x="899160" y="2206765"/>
            <a:chExt cx="2961640" cy="241736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DCC598-8DA6-455F-B013-0E5001F9C80A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Performance Metrics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410B87-C107-4AB9-9B3F-B8E9CEDDF722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Accuracy: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These metrics are tracked and plotted over the epochs to observe the model's performance.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Loss: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values are tracked and plotted to ensure proper convergence and to detect overfitting.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095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CB1366-8B4F-4CA4-8FAC-3F381E051DF5}"/>
              </a:ext>
            </a:extLst>
          </p:cNvPr>
          <p:cNvSpPr txBox="1"/>
          <p:nvPr/>
        </p:nvSpPr>
        <p:spPr>
          <a:xfrm>
            <a:off x="3881120" y="162560"/>
            <a:ext cx="4795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Problem</a:t>
            </a:r>
            <a:endParaRPr lang="en-IN" sz="1400" dirty="0">
              <a:latin typeface="Bookman Old Style" panose="020506040505050202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FBE145-7FAA-41DF-A00D-92029F5EB570}"/>
              </a:ext>
            </a:extLst>
          </p:cNvPr>
          <p:cNvSpPr/>
          <p:nvPr/>
        </p:nvSpPr>
        <p:spPr>
          <a:xfrm>
            <a:off x="1198880" y="1991360"/>
            <a:ext cx="3576320" cy="3820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reflection blurRad="6350" stA="50000" endA="295" endPos="92000" dir="5400000" sy="-100000" algn="bl" rotWithShape="0"/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CDD3A0-88E1-4CD0-9486-EDA8E528D4F9}"/>
              </a:ext>
            </a:extLst>
          </p:cNvPr>
          <p:cNvSpPr txBox="1"/>
          <p:nvPr/>
        </p:nvSpPr>
        <p:spPr>
          <a:xfrm>
            <a:off x="1549400" y="2814320"/>
            <a:ext cx="2875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Handwritten digit recognition is a fundamental task in computer vision. The goal is to classify images of handwritten digits (0 to 9) correctly.</a:t>
            </a:r>
            <a:endParaRPr lang="en-IN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382CBEF-821C-499B-B209-2FCACFD435B4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3723FBB-277B-464D-A6B3-C505797D2B89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1E4A4A-A0F5-4744-86D6-13867C70674D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627305"/>
      </p:ext>
    </p:extLst>
  </p:cSld>
  <p:clrMapOvr>
    <a:masterClrMapping/>
  </p:clrMapOvr>
  <p:transition spd="med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15B453A-FC98-4DD7-A1F3-F1CF701A0DC1}"/>
              </a:ext>
            </a:extLst>
          </p:cNvPr>
          <p:cNvSpPr/>
          <p:nvPr/>
        </p:nvSpPr>
        <p:spPr>
          <a:xfrm>
            <a:off x="5510873" y="1199556"/>
            <a:ext cx="6405911" cy="275388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869154" y="162560"/>
            <a:ext cx="6453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5400" dirty="0">
                <a:solidFill>
                  <a:srgbClr val="FFFF00"/>
                </a:solidFill>
                <a:latin typeface="Bookman Old Style" panose="02050604050505020204" pitchFamily="18" charset="0"/>
              </a:rPr>
              <a:t>Training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4296C0E6-A954-4074-AF1B-9BEA97EE1921}"/>
              </a:ext>
            </a:extLst>
          </p:cNvPr>
          <p:cNvGrpSpPr/>
          <p:nvPr/>
        </p:nvGrpSpPr>
        <p:grpSpPr>
          <a:xfrm>
            <a:off x="-128196" y="1199555"/>
            <a:ext cx="5345655" cy="4910355"/>
            <a:chOff x="899160" y="2206765"/>
            <a:chExt cx="2961640" cy="491035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540C7B-758D-4655-AD1B-B8D0417DBE2F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Training phase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C9B731-26D7-4CB4-827F-4C09FF54769B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Data Loading: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Input images and labels are loaded in batches from the training dataset.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Forward Pass: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Images are passed through the model to obtain outputs.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Loss Calculation: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The loss between the model's outputs and the actual labels is computed using a specified criterion.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Backward Pass: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Gradients are calculated by backpropagating the loss through the network.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Parameter Update: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Model parameters are updated using an optimizer.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Accuracy Calculation: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Training accuracy is computed as the percentage of correctly predicted labels.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1CF5B4C-34AE-4F25-B907-15CD49AABC21}"/>
              </a:ext>
            </a:extLst>
          </p:cNvPr>
          <p:cNvGrpSpPr/>
          <p:nvPr/>
        </p:nvGrpSpPr>
        <p:grpSpPr>
          <a:xfrm>
            <a:off x="5217459" y="1199555"/>
            <a:ext cx="6699326" cy="2694363"/>
            <a:chOff x="899160" y="2206765"/>
            <a:chExt cx="2961640" cy="26943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32FD44-B92C-4CEF-BDD0-6700478EF527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Validation phase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80D06AC-871C-4FA4-A0CE-E2037C111E78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Model Evaluation: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 model is evaluated on a validation dataset without updating the model parameters.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Calculation: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loss is computed similarly to the training loss.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Accuracy Calculation: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accuracy is computed as the percentage of correctly predicted labels on the validation dataset.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7CF313-6198-4263-ADB7-7CB85092506D}"/>
              </a:ext>
            </a:extLst>
          </p:cNvPr>
          <p:cNvGrpSpPr/>
          <p:nvPr/>
        </p:nvGrpSpPr>
        <p:grpSpPr>
          <a:xfrm>
            <a:off x="5217459" y="3877966"/>
            <a:ext cx="6699326" cy="2417364"/>
            <a:chOff x="899160" y="2206765"/>
            <a:chExt cx="2961640" cy="241736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DCC598-8DA6-455F-B013-0E5001F9C80A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Performance Metrics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410B87-C107-4AB9-9B3F-B8E9CEDDF722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Accuracy: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These metrics are tracked and plotted over the epochs to observe the model's performance.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Loss: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values are tracked and plotted to ensure proper convergence and to detect overfitting.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5441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34B85F9-F968-4FFC-89FB-335CE849D0AC}"/>
              </a:ext>
            </a:extLst>
          </p:cNvPr>
          <p:cNvSpPr/>
          <p:nvPr/>
        </p:nvSpPr>
        <p:spPr>
          <a:xfrm>
            <a:off x="5585175" y="3877966"/>
            <a:ext cx="6257201" cy="2448142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869154" y="162560"/>
            <a:ext cx="6453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5400" dirty="0">
                <a:solidFill>
                  <a:srgbClr val="FFFF00"/>
                </a:solidFill>
                <a:latin typeface="Bookman Old Style" panose="02050604050505020204" pitchFamily="18" charset="0"/>
              </a:rPr>
              <a:t>Training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4296C0E6-A954-4074-AF1B-9BEA97EE1921}"/>
              </a:ext>
            </a:extLst>
          </p:cNvPr>
          <p:cNvGrpSpPr/>
          <p:nvPr/>
        </p:nvGrpSpPr>
        <p:grpSpPr>
          <a:xfrm>
            <a:off x="-128196" y="1199555"/>
            <a:ext cx="5345655" cy="4910355"/>
            <a:chOff x="899160" y="2206765"/>
            <a:chExt cx="2961640" cy="491035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540C7B-758D-4655-AD1B-B8D0417DBE2F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Training phase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C9B731-26D7-4CB4-827F-4C09FF54769B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Data Loading: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Input images and labels are loaded in batches from the training dataset.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Forward Pass: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Images are passed through the model to obtain outputs.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Loss Calculation: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The loss between the model's outputs and the actual labels is computed using a specified criterion.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Backward Pass: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Gradients are calculated by backpropagating the loss through the network.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Parameter Update: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Model parameters are updated using an optimizer.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Accuracy Calculation: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Training accuracy is computed as the percentage of correctly predicted labels.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1CF5B4C-34AE-4F25-B907-15CD49AABC21}"/>
              </a:ext>
            </a:extLst>
          </p:cNvPr>
          <p:cNvGrpSpPr/>
          <p:nvPr/>
        </p:nvGrpSpPr>
        <p:grpSpPr>
          <a:xfrm>
            <a:off x="5217459" y="1199555"/>
            <a:ext cx="6699326" cy="2971362"/>
            <a:chOff x="899160" y="2206765"/>
            <a:chExt cx="2961640" cy="297136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32FD44-B92C-4CEF-BDD0-6700478EF527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Validation phase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80D06AC-871C-4FA4-A0CE-E2037C111E78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Model Evaluation: 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 model is evaluated on a validation dataset without updating the model parameters.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Calculation: 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loss is computed similarly to the training loss.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Accuracy Calculation: 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accuracy is computed as the percentage of correctly predicted labels on the validation dataset.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7CF313-6198-4263-ADB7-7CB85092506D}"/>
              </a:ext>
            </a:extLst>
          </p:cNvPr>
          <p:cNvGrpSpPr/>
          <p:nvPr/>
        </p:nvGrpSpPr>
        <p:grpSpPr>
          <a:xfrm>
            <a:off x="5217459" y="3877966"/>
            <a:ext cx="6699326" cy="2417364"/>
            <a:chOff x="899160" y="2206765"/>
            <a:chExt cx="2961640" cy="241736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DCC598-8DA6-455F-B013-0E5001F9C80A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Performance Metrics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410B87-C107-4AB9-9B3F-B8E9CEDDF722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Accuracy: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These metrics are tracked and plotted over the epochs to observe the model's performance.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Loss: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values are tracked and plotted to ensure proper convergence and to detect overfitting.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6892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56B8575-D8E3-48E9-97EA-6AAF6BB5F561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592A9A-5FD8-45C9-B974-9BF6942484D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E81E0A-A933-4432-A00C-EB680290C30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D91DCAC-28B5-40A6-8373-F1F7CDE03499}"/>
              </a:ext>
            </a:extLst>
          </p:cNvPr>
          <p:cNvSpPr txBox="1"/>
          <p:nvPr/>
        </p:nvSpPr>
        <p:spPr>
          <a:xfrm>
            <a:off x="1196166" y="46514"/>
            <a:ext cx="10586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Training </a:t>
            </a:r>
            <a:r>
              <a:rPr lang="en-IN" sz="5400" dirty="0">
                <a:solidFill>
                  <a:srgbClr val="FFFF00"/>
                </a:solidFill>
                <a:latin typeface="Bookman Old Style" panose="02050604050505020204" pitchFamily="18" charset="0"/>
              </a:rPr>
              <a:t>and Validation </a:t>
            </a:r>
            <a:r>
              <a:rPr lang="en-IN" sz="5400" dirty="0">
                <a:solidFill>
                  <a:srgbClr val="00B0F0"/>
                </a:solidFill>
                <a:latin typeface="Bookman Old Style" panose="02050604050505020204" pitchFamily="18" charset="0"/>
              </a:rPr>
              <a:t>Plots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B2C8EB76-6F55-415E-945F-DEA78463E40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78803229"/>
                  </p:ext>
                </p:extLst>
              </p:nvPr>
            </p:nvGraphicFramePr>
            <p:xfrm>
              <a:off x="0" y="2544772"/>
              <a:ext cx="3767966" cy="2119480"/>
            </p:xfrm>
            <a:graphic>
              <a:graphicData uri="http://schemas.microsoft.com/office/powerpoint/2016/slidezoom">
                <pslz:sldZm>
                  <pslz:sldZmObj sldId="310" cId="1485860035">
                    <pslz:zmPr id="{4374A2D1-E02F-4EB1-871F-CB96E25B4040}" returnToParent="0" transitionDur="75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67966" cy="21194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extLst>
                  <a:ext uri="{FF2B5EF4-FFF2-40B4-BE49-F238E27FC236}">
                    <a16:creationId xmlns:a16="http://schemas.microsoft.com/office/drawing/2014/main" id="{B2C8EB76-6F55-415E-945F-DEA78463E4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2544772"/>
                <a:ext cx="3767966" cy="21194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0" name="Slide Zoom 19">
                <a:extLst>
                  <a:ext uri="{FF2B5EF4-FFF2-40B4-BE49-F238E27FC236}">
                    <a16:creationId xmlns:a16="http://schemas.microsoft.com/office/drawing/2014/main" id="{388750A8-037B-4BE5-B4C5-AE246B789C3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32654163"/>
                  </p:ext>
                </p:extLst>
              </p:nvPr>
            </p:nvGraphicFramePr>
            <p:xfrm>
              <a:off x="4212017" y="2544772"/>
              <a:ext cx="3767965" cy="2119480"/>
            </p:xfrm>
            <a:graphic>
              <a:graphicData uri="http://schemas.microsoft.com/office/powerpoint/2016/slidezoom">
                <pslz:sldZm>
                  <pslz:sldZmObj sldId="311" cId="2187992347">
                    <pslz:zmPr id="{8B406541-4468-4826-A706-0B7273001FF3}" returnToParent="0" transitionDur="75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67965" cy="21194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0" name="Slide Zoom 19">
                <a:extLst>
                  <a:ext uri="{FF2B5EF4-FFF2-40B4-BE49-F238E27FC236}">
                    <a16:creationId xmlns:a16="http://schemas.microsoft.com/office/drawing/2014/main" id="{388750A8-037B-4BE5-B4C5-AE246B789C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12017" y="2544772"/>
                <a:ext cx="3767965" cy="21194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2" name="Slide Zoom 21">
                <a:extLst>
                  <a:ext uri="{FF2B5EF4-FFF2-40B4-BE49-F238E27FC236}">
                    <a16:creationId xmlns:a16="http://schemas.microsoft.com/office/drawing/2014/main" id="{71F927C4-917A-4450-BCDE-FAE8DFB608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89349513"/>
                  </p:ext>
                </p:extLst>
              </p:nvPr>
            </p:nvGraphicFramePr>
            <p:xfrm>
              <a:off x="8328207" y="2544772"/>
              <a:ext cx="3767965" cy="2119480"/>
            </p:xfrm>
            <a:graphic>
              <a:graphicData uri="http://schemas.microsoft.com/office/powerpoint/2016/slidezoom">
                <pslz:sldZm>
                  <pslz:sldZmObj sldId="312" cId="2576680927">
                    <pslz:zmPr id="{9C4E574E-092F-4014-BD69-99D9451864EF}" returnToParent="0" transitionDur="75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67965" cy="21194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2" name="Slide Zoom 21">
                <a:extLst>
                  <a:ext uri="{FF2B5EF4-FFF2-40B4-BE49-F238E27FC236}">
                    <a16:creationId xmlns:a16="http://schemas.microsoft.com/office/drawing/2014/main" id="{71F927C4-917A-4450-BCDE-FAE8DFB608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28207" y="2544772"/>
                <a:ext cx="3767965" cy="21194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1218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56B8575-D8E3-48E9-97EA-6AAF6BB5F561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592A9A-5FD8-45C9-B974-9BF6942484D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E81E0A-A933-4432-A00C-EB680290C30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C6F8856-3D8C-4AE9-AA76-7A7E5E9B46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1"/>
          <a:stretch/>
        </p:blipFill>
        <p:spPr>
          <a:xfrm>
            <a:off x="1640662" y="1265622"/>
            <a:ext cx="8910676" cy="43267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BBBA60-2CE2-4781-94E5-E064EB564471}"/>
              </a:ext>
            </a:extLst>
          </p:cNvPr>
          <p:cNvSpPr txBox="1"/>
          <p:nvPr/>
        </p:nvSpPr>
        <p:spPr>
          <a:xfrm>
            <a:off x="4128247" y="395025"/>
            <a:ext cx="3935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MLP</a:t>
            </a:r>
            <a:endParaRPr lang="en-IN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860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56B8575-D8E3-48E9-97EA-6AAF6BB5F561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592A9A-5FD8-45C9-B974-9BF6942484D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E81E0A-A933-4432-A00C-EB680290C30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C6F8856-3D8C-4AE9-AA76-7A7E5E9B4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" r="410"/>
          <a:stretch/>
        </p:blipFill>
        <p:spPr>
          <a:xfrm>
            <a:off x="1640662" y="1265622"/>
            <a:ext cx="8910676" cy="43267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BBBA60-2CE2-4781-94E5-E064EB564471}"/>
              </a:ext>
            </a:extLst>
          </p:cNvPr>
          <p:cNvSpPr txBox="1"/>
          <p:nvPr/>
        </p:nvSpPr>
        <p:spPr>
          <a:xfrm>
            <a:off x="4128247" y="395025"/>
            <a:ext cx="3935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CNN</a:t>
            </a:r>
            <a:endParaRPr lang="en-IN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992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56B8575-D8E3-48E9-97EA-6AAF6BB5F561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592A9A-5FD8-45C9-B974-9BF6942484D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E81E0A-A933-4432-A00C-EB680290C30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C6F8856-3D8C-4AE9-AA76-7A7E5E9B4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1640662" y="1265622"/>
            <a:ext cx="8910676" cy="43267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BBBA60-2CE2-4781-94E5-E064EB564471}"/>
              </a:ext>
            </a:extLst>
          </p:cNvPr>
          <p:cNvSpPr txBox="1"/>
          <p:nvPr/>
        </p:nvSpPr>
        <p:spPr>
          <a:xfrm>
            <a:off x="4128247" y="395025"/>
            <a:ext cx="3935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LeNet-5</a:t>
            </a:r>
            <a:endParaRPr lang="en-IN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680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790811" y="347225"/>
            <a:ext cx="67145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Evaluation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2D63FEE-E19C-4654-9E33-801EA4767349}"/>
              </a:ext>
            </a:extLst>
          </p:cNvPr>
          <p:cNvSpPr/>
          <p:nvPr/>
        </p:nvSpPr>
        <p:spPr>
          <a:xfrm>
            <a:off x="1198880" y="1991360"/>
            <a:ext cx="3576320" cy="3820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reflection blurRad="6350" stA="50000" endA="295" endPos="92000" dir="5400000" sy="-100000" algn="bl" rotWithShape="0"/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9B8BD9-2992-4235-91DA-AF6E38463997}"/>
              </a:ext>
            </a:extLst>
          </p:cNvPr>
          <p:cNvSpPr txBox="1"/>
          <p:nvPr/>
        </p:nvSpPr>
        <p:spPr>
          <a:xfrm>
            <a:off x="1488141" y="2239446"/>
            <a:ext cx="275216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Process </a:t>
            </a:r>
          </a:p>
          <a:p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Set model to evaluation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Iterate over test data in batches.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Perform forward pass to get outputs.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Compute accuracy by comparing predictions to ground truth.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Educational Assessment Knowledge ...">
            <a:extLst>
              <a:ext uri="{FF2B5EF4-FFF2-40B4-BE49-F238E27FC236}">
                <a16:creationId xmlns:a16="http://schemas.microsoft.com/office/drawing/2014/main" id="{0D73C61C-A0A8-47D4-A0F5-6ADE29279B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175" y="2550459"/>
            <a:ext cx="2133600" cy="213360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149849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790811" y="347225"/>
            <a:ext cx="6714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FFFF00"/>
                </a:solidFill>
                <a:latin typeface="Bookman Old Style" panose="02050604050505020204" pitchFamily="18" charset="0"/>
              </a:rPr>
              <a:t>Evaluation</a:t>
            </a:r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Results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91D90CA-B49A-41C8-A398-10AE38EEE49B}"/>
              </a:ext>
            </a:extLst>
          </p:cNvPr>
          <p:cNvGrpSpPr/>
          <p:nvPr/>
        </p:nvGrpSpPr>
        <p:grpSpPr>
          <a:xfrm>
            <a:off x="124365" y="3089804"/>
            <a:ext cx="3901440" cy="1670318"/>
            <a:chOff x="6888480" y="1849120"/>
            <a:chExt cx="3901440" cy="167031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3488DC5-DE0A-42BD-8B9B-522323BFE793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965117-C6D4-483C-8C5D-DD55E8CAF501}"/>
                </a:ext>
              </a:extLst>
            </p:cNvPr>
            <p:cNvSpPr txBox="1"/>
            <p:nvPr/>
          </p:nvSpPr>
          <p:spPr>
            <a:xfrm>
              <a:off x="7335520" y="2105338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MLP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95.63%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8911470"/>
      </p:ext>
    </p:extLst>
  </p:cSld>
  <p:clrMapOvr>
    <a:masterClrMapping/>
  </p:clrMapOvr>
  <p:transition>
    <p:split orient="vert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790811" y="347225"/>
            <a:ext cx="6714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FFFF00"/>
                </a:solidFill>
                <a:latin typeface="Bookman Old Style" panose="02050604050505020204" pitchFamily="18" charset="0"/>
              </a:rPr>
              <a:t>Evaluation</a:t>
            </a:r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Results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91D90CA-B49A-41C8-A398-10AE38EEE49B}"/>
              </a:ext>
            </a:extLst>
          </p:cNvPr>
          <p:cNvGrpSpPr/>
          <p:nvPr/>
        </p:nvGrpSpPr>
        <p:grpSpPr>
          <a:xfrm>
            <a:off x="124365" y="3089804"/>
            <a:ext cx="3901440" cy="1670318"/>
            <a:chOff x="6888480" y="1849120"/>
            <a:chExt cx="3901440" cy="167031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3488DC5-DE0A-42BD-8B9B-522323BFE793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965117-C6D4-483C-8C5D-DD55E8CAF501}"/>
                </a:ext>
              </a:extLst>
            </p:cNvPr>
            <p:cNvSpPr txBox="1"/>
            <p:nvPr/>
          </p:nvSpPr>
          <p:spPr>
            <a:xfrm>
              <a:off x="7335520" y="2105338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MLP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95.63%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611F0A-B6C5-44C3-AB67-43DF5A3E06FD}"/>
              </a:ext>
            </a:extLst>
          </p:cNvPr>
          <p:cNvGrpSpPr/>
          <p:nvPr/>
        </p:nvGrpSpPr>
        <p:grpSpPr>
          <a:xfrm>
            <a:off x="4145280" y="3114747"/>
            <a:ext cx="3901440" cy="1670318"/>
            <a:chOff x="6836387" y="1849120"/>
            <a:chExt cx="3901440" cy="167031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01DAE36-90EF-4B47-A1C8-8402E51FA48A}"/>
                </a:ext>
              </a:extLst>
            </p:cNvPr>
            <p:cNvSpPr/>
            <p:nvPr/>
          </p:nvSpPr>
          <p:spPr>
            <a:xfrm>
              <a:off x="6836387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C851B27-8CE7-4203-8781-E7572DF58F0F}"/>
                </a:ext>
              </a:extLst>
            </p:cNvPr>
            <p:cNvSpPr txBox="1"/>
            <p:nvPr/>
          </p:nvSpPr>
          <p:spPr>
            <a:xfrm>
              <a:off x="7283427" y="2089595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Simple CNN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99.15%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181649"/>
      </p:ext>
    </p:extLst>
  </p:cSld>
  <p:clrMapOvr>
    <a:masterClrMapping/>
  </p:clrMapOvr>
  <p:transition>
    <p:split orient="vert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790811" y="347225"/>
            <a:ext cx="6714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FFFF00"/>
                </a:solidFill>
                <a:latin typeface="Bookman Old Style" panose="02050604050505020204" pitchFamily="18" charset="0"/>
              </a:rPr>
              <a:t>Evaluation</a:t>
            </a:r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Results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91D90CA-B49A-41C8-A398-10AE38EEE49B}"/>
              </a:ext>
            </a:extLst>
          </p:cNvPr>
          <p:cNvGrpSpPr/>
          <p:nvPr/>
        </p:nvGrpSpPr>
        <p:grpSpPr>
          <a:xfrm>
            <a:off x="124365" y="3089804"/>
            <a:ext cx="3901440" cy="1670318"/>
            <a:chOff x="6888480" y="1849120"/>
            <a:chExt cx="3901440" cy="167031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3488DC5-DE0A-42BD-8B9B-522323BFE793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965117-C6D4-483C-8C5D-DD55E8CAF501}"/>
                </a:ext>
              </a:extLst>
            </p:cNvPr>
            <p:cNvSpPr txBox="1"/>
            <p:nvPr/>
          </p:nvSpPr>
          <p:spPr>
            <a:xfrm>
              <a:off x="7335520" y="2105338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MLP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95.63%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4CF7B5BF-2413-4C41-BE6C-CC3EF2F9B96C}"/>
              </a:ext>
            </a:extLst>
          </p:cNvPr>
          <p:cNvSpPr/>
          <p:nvPr/>
        </p:nvSpPr>
        <p:spPr>
          <a:xfrm>
            <a:off x="8166197" y="3114747"/>
            <a:ext cx="3901440" cy="167031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reflection blurRad="6350" stA="50000" endA="300" endPos="55000" dir="5400000" sy="-100000" algn="bl" rotWithShape="0"/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611F0A-B6C5-44C3-AB67-43DF5A3E06FD}"/>
              </a:ext>
            </a:extLst>
          </p:cNvPr>
          <p:cNvGrpSpPr/>
          <p:nvPr/>
        </p:nvGrpSpPr>
        <p:grpSpPr>
          <a:xfrm>
            <a:off x="4145280" y="3114747"/>
            <a:ext cx="7555999" cy="1670318"/>
            <a:chOff x="6836387" y="1849120"/>
            <a:chExt cx="7555999" cy="167031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01DAE36-90EF-4B47-A1C8-8402E51FA48A}"/>
                </a:ext>
              </a:extLst>
            </p:cNvPr>
            <p:cNvSpPr/>
            <p:nvPr/>
          </p:nvSpPr>
          <p:spPr>
            <a:xfrm>
              <a:off x="6836387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C851B27-8CE7-4203-8781-E7572DF58F0F}"/>
                </a:ext>
              </a:extLst>
            </p:cNvPr>
            <p:cNvSpPr txBox="1"/>
            <p:nvPr/>
          </p:nvSpPr>
          <p:spPr>
            <a:xfrm>
              <a:off x="7283427" y="2089595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Simple CNN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99.15%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2CFB70D-2BC0-4BDF-9A96-E48A5A27C0C9}"/>
                </a:ext>
              </a:extLst>
            </p:cNvPr>
            <p:cNvSpPr txBox="1"/>
            <p:nvPr/>
          </p:nvSpPr>
          <p:spPr>
            <a:xfrm>
              <a:off x="11385026" y="2105338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LeNet-5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98.85%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9171770"/>
      </p:ext>
    </p:extLst>
  </p:cSld>
  <p:clrMapOvr>
    <a:masterClrMapping/>
  </p:clrMapOvr>
  <p:transition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CB1366-8B4F-4CA4-8FAC-3F381E051DF5}"/>
              </a:ext>
            </a:extLst>
          </p:cNvPr>
          <p:cNvSpPr txBox="1"/>
          <p:nvPr/>
        </p:nvSpPr>
        <p:spPr>
          <a:xfrm>
            <a:off x="3881120" y="162560"/>
            <a:ext cx="4795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Problem</a:t>
            </a:r>
            <a:endParaRPr lang="en-IN" sz="1400" dirty="0">
              <a:latin typeface="Bookman Old Style" panose="02050604050505020204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A05F4EE-7B10-4CEB-9CC3-35029961FE80}"/>
              </a:ext>
            </a:extLst>
          </p:cNvPr>
          <p:cNvGrpSpPr/>
          <p:nvPr/>
        </p:nvGrpSpPr>
        <p:grpSpPr>
          <a:xfrm>
            <a:off x="1198880" y="1991360"/>
            <a:ext cx="3576320" cy="3820160"/>
            <a:chOff x="1198880" y="1991360"/>
            <a:chExt cx="3576320" cy="3820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CFBE145-7FAA-41DF-A00D-92029F5EB570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CDD3A0-88E1-4CD0-9486-EDA8E528D4F9}"/>
                </a:ext>
              </a:extLst>
            </p:cNvPr>
            <p:cNvSpPr txBox="1"/>
            <p:nvPr/>
          </p:nvSpPr>
          <p:spPr>
            <a:xfrm>
              <a:off x="1549400" y="2814320"/>
              <a:ext cx="287528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Handwritten digit recognition is a fundamental task in computer vision. The goal is to classify images of handwritten digits (0 to 9) correctly.</a:t>
              </a:r>
              <a:endParaRPr lang="en-I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C0BB1E-4882-4FC4-9AD3-74B8FFFDF5FA}"/>
              </a:ext>
            </a:extLst>
          </p:cNvPr>
          <p:cNvGrpSpPr/>
          <p:nvPr/>
        </p:nvGrpSpPr>
        <p:grpSpPr>
          <a:xfrm>
            <a:off x="6888480" y="1849120"/>
            <a:ext cx="3901440" cy="1670318"/>
            <a:chOff x="6888480" y="1849120"/>
            <a:chExt cx="3901440" cy="167031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3691D1-5F2F-4046-A412-845579943E8E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185FF80-8C8D-4CFD-B6B5-0F65374C1346}"/>
                </a:ext>
              </a:extLst>
            </p:cNvPr>
            <p:cNvSpPr txBox="1"/>
            <p:nvPr/>
          </p:nvSpPr>
          <p:spPr>
            <a:xfrm>
              <a:off x="7172960" y="2063794"/>
              <a:ext cx="30073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0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Applications include postal code recognition, check digit verification, and digit-based CAPTCHAs.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D571705-5EDD-4E58-B4BD-1953D2A6AEFD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6F71B34-F6E2-4C4D-B901-3C302EC8EF9E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03F93C9-B359-4E09-AAD4-CFD32F6C644D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8809895"/>
      </p:ext>
    </p:extLst>
  </p:cSld>
  <p:clrMapOvr>
    <a:masterClrMapping/>
  </p:clrMapOvr>
  <p:transition spd="slow">
    <p:split orient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858BB3-C700-4B27-8E46-8B100A97E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077" y="2225164"/>
            <a:ext cx="7025846" cy="3879779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  <a:reflection blurRad="6350" stA="34000" endPos="40000" dist="1016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88B12D-DAB8-4BB1-96C8-258ED744D5EA}"/>
              </a:ext>
            </a:extLst>
          </p:cNvPr>
          <p:cNvSpPr txBox="1"/>
          <p:nvPr/>
        </p:nvSpPr>
        <p:spPr>
          <a:xfrm>
            <a:off x="2354629" y="160666"/>
            <a:ext cx="74827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FFFF00"/>
                </a:solidFill>
                <a:latin typeface="Bookman Old Style" panose="02050604050505020204" pitchFamily="18" charset="0"/>
              </a:rPr>
              <a:t>Comparison</a:t>
            </a:r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Table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6B3C31-691D-469E-B39C-8CA23E7111D6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9D143B1-8275-4CA5-A546-2A1754816FBE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DB9707-9B12-4831-BF7F-1FE85899FFB2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8150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D0CFC1-E528-45D3-828F-885BF65802D0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105D8EE-94FA-4B6C-B4AD-1C06D1115943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DD0CCD-C04D-4251-9DFB-B6E0E392E9A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7334B7F-317A-409D-A2DE-4FB446F55753}"/>
              </a:ext>
            </a:extLst>
          </p:cNvPr>
          <p:cNvSpPr txBox="1"/>
          <p:nvPr/>
        </p:nvSpPr>
        <p:spPr>
          <a:xfrm>
            <a:off x="2406723" y="175266"/>
            <a:ext cx="7482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Analysis</a:t>
            </a:r>
            <a:endParaRPr lang="en-IN" sz="6000" dirty="0">
              <a:solidFill>
                <a:srgbClr val="00B0F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CCE69C-8990-409C-B96A-D4C6A4F8239E}"/>
              </a:ext>
            </a:extLst>
          </p:cNvPr>
          <p:cNvGrpSpPr/>
          <p:nvPr/>
        </p:nvGrpSpPr>
        <p:grpSpPr>
          <a:xfrm>
            <a:off x="1138518" y="1675625"/>
            <a:ext cx="9914964" cy="4001606"/>
            <a:chOff x="1190612" y="1658083"/>
            <a:chExt cx="9914964" cy="4001606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C3DA78B-9FFF-4B3F-B653-ED555D9F3CA6}"/>
                </a:ext>
              </a:extLst>
            </p:cNvPr>
            <p:cNvSpPr/>
            <p:nvPr/>
          </p:nvSpPr>
          <p:spPr>
            <a:xfrm>
              <a:off x="1190612" y="1658083"/>
              <a:ext cx="9914964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4D95B5-7E02-40D3-A1A1-9BC78057523A}"/>
                </a:ext>
              </a:extLst>
            </p:cNvPr>
            <p:cNvSpPr txBox="1"/>
            <p:nvPr/>
          </p:nvSpPr>
          <p:spPr>
            <a:xfrm>
              <a:off x="1459552" y="2071528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MLP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Pros: Simpler, faster training.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Cons: Lower accuracy, not well-suited for image data.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0D5C562-8FAB-4F5D-BB98-A55FBB0EE4B1}"/>
                </a:ext>
              </a:extLst>
            </p:cNvPr>
            <p:cNvSpPr txBox="1"/>
            <p:nvPr/>
          </p:nvSpPr>
          <p:spPr>
            <a:xfrm>
              <a:off x="4727187" y="2050517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CNN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Pros: Higher accuracy, good for image recognition.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Cons: More complex, longer training time.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DB610CF-A660-4ABE-AE82-5E4C64943BA3}"/>
                </a:ext>
              </a:extLst>
            </p:cNvPr>
            <p:cNvSpPr txBox="1"/>
            <p:nvPr/>
          </p:nvSpPr>
          <p:spPr>
            <a:xfrm>
              <a:off x="7994822" y="1966370"/>
              <a:ext cx="279908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LeNet-5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Pros: Designed for digit recognition, good balance of performance and complexity.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Cons: Older architecture, outperformed by modern CNNs in some cases.</a:t>
              </a: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221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29921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>
            <a:off x="1631578" y="3108402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>
            <a:off x="3263156" y="3385242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>
            <a:off x="4894734" y="3463723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>
            <a:off x="6911790" y="3662082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047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88" y="1678021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314210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>
            <a:off x="510988" y="1678021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63119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Picture 7">
            <a:hlinkClick r:id="rId4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6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15" name="Picture 14">
            <a:hlinkClick r:id="rId8" action="ppaction://hlinksldjump"/>
            <a:extLst>
              <a:ext uri="{FF2B5EF4-FFF2-40B4-BE49-F238E27FC236}">
                <a16:creationId xmlns:a16="http://schemas.microsoft.com/office/drawing/2014/main" id="{DFD54921-8701-4D62-AF6B-AF4B7DC60AA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>
            <a:off x="510988" y="1669136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16" name="Picture 15">
            <a:hlinkClick r:id="rId10" action="ppaction://hlinksldjump"/>
            <a:extLst>
              <a:ext uri="{FF2B5EF4-FFF2-40B4-BE49-F238E27FC236}">
                <a16:creationId xmlns:a16="http://schemas.microsoft.com/office/drawing/2014/main" id="{87CC5FBE-9264-4B44-8DD1-9537A4F22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50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17" name="Picture 16">
            <a:hlinkClick r:id="rId11" action="ppaction://hlinksldjump"/>
            <a:extLst>
              <a:ext uri="{FF2B5EF4-FFF2-40B4-BE49-F238E27FC236}">
                <a16:creationId xmlns:a16="http://schemas.microsoft.com/office/drawing/2014/main" id="{EA97F238-107F-4F70-AE46-4023729FC8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257180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52399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>
            <a:off x="510988" y="1678021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04304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>
            <a:off x="510988" y="1678021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80430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51AAAA3-188A-4A6A-93CF-962117CD51A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5547890" y="5431214"/>
                </a:moveTo>
                <a:lnTo>
                  <a:pt x="5547890" y="5646033"/>
                </a:lnTo>
                <a:lnTo>
                  <a:pt x="5840825" y="5646033"/>
                </a:lnTo>
                <a:lnTo>
                  <a:pt x="5840825" y="5431214"/>
                </a:lnTo>
                <a:close/>
                <a:moveTo>
                  <a:pt x="4392681" y="4629495"/>
                </a:moveTo>
                <a:cubicBezTo>
                  <a:pt x="4426257" y="4629495"/>
                  <a:pt x="4443045" y="4649024"/>
                  <a:pt x="4443045" y="4688082"/>
                </a:cubicBezTo>
                <a:lnTo>
                  <a:pt x="4443045" y="5418880"/>
                </a:lnTo>
                <a:cubicBezTo>
                  <a:pt x="4443045" y="5459308"/>
                  <a:pt x="4426257" y="5479522"/>
                  <a:pt x="4392681" y="5479522"/>
                </a:cubicBezTo>
                <a:cubicBezTo>
                  <a:pt x="4358419" y="5479522"/>
                  <a:pt x="4341289" y="5459308"/>
                  <a:pt x="4341289" y="5418880"/>
                </a:cubicBezTo>
                <a:lnTo>
                  <a:pt x="4341289" y="4688082"/>
                </a:lnTo>
                <a:cubicBezTo>
                  <a:pt x="4341289" y="4649024"/>
                  <a:pt x="4358419" y="4629495"/>
                  <a:pt x="4392681" y="4629495"/>
                </a:cubicBezTo>
                <a:close/>
                <a:moveTo>
                  <a:pt x="4795415" y="4452706"/>
                </a:moveTo>
                <a:lnTo>
                  <a:pt x="4795415" y="5496996"/>
                </a:lnTo>
                <a:cubicBezTo>
                  <a:pt x="4795415" y="5546332"/>
                  <a:pt x="4816541" y="5586247"/>
                  <a:pt x="4858796" y="5616740"/>
                </a:cubicBezTo>
                <a:cubicBezTo>
                  <a:pt x="4901050" y="5647232"/>
                  <a:pt x="4951031" y="5662479"/>
                  <a:pt x="5008740" y="5662479"/>
                </a:cubicBezTo>
                <a:cubicBezTo>
                  <a:pt x="5091867" y="5662479"/>
                  <a:pt x="5152323" y="5643635"/>
                  <a:pt x="5190107" y="5605947"/>
                </a:cubicBezTo>
                <a:lnTo>
                  <a:pt x="5190107" y="5646033"/>
                </a:lnTo>
                <a:lnTo>
                  <a:pt x="5483042" y="5646033"/>
                </a:lnTo>
                <a:lnTo>
                  <a:pt x="5483042" y="4452706"/>
                </a:lnTo>
                <a:lnTo>
                  <a:pt x="5190107" y="4452706"/>
                </a:lnTo>
                <a:lnTo>
                  <a:pt x="5190107" y="5425047"/>
                </a:lnTo>
                <a:cubicBezTo>
                  <a:pt x="5190107" y="5459993"/>
                  <a:pt x="5173319" y="5477467"/>
                  <a:pt x="5139742" y="5477467"/>
                </a:cubicBezTo>
                <a:cubicBezTo>
                  <a:pt x="5105481" y="5477467"/>
                  <a:pt x="5088350" y="5459308"/>
                  <a:pt x="5088350" y="5422991"/>
                </a:cubicBezTo>
                <a:lnTo>
                  <a:pt x="5088350" y="4452706"/>
                </a:lnTo>
                <a:close/>
                <a:moveTo>
                  <a:pt x="4396792" y="4444483"/>
                </a:moveTo>
                <a:cubicBezTo>
                  <a:pt x="4164500" y="4444483"/>
                  <a:pt x="4048353" y="4528424"/>
                  <a:pt x="4048353" y="4696305"/>
                </a:cubicBezTo>
                <a:lnTo>
                  <a:pt x="4048353" y="5410657"/>
                </a:lnTo>
                <a:cubicBezTo>
                  <a:pt x="4048353" y="5578538"/>
                  <a:pt x="4164500" y="5662479"/>
                  <a:pt x="4396792" y="5662479"/>
                </a:cubicBezTo>
                <a:cubicBezTo>
                  <a:pt x="4622918" y="5662479"/>
                  <a:pt x="4735981" y="5581964"/>
                  <a:pt x="4735981" y="5420935"/>
                </a:cubicBezTo>
                <a:lnTo>
                  <a:pt x="4735981" y="4686026"/>
                </a:lnTo>
                <a:cubicBezTo>
                  <a:pt x="4735981" y="4603114"/>
                  <a:pt x="4701891" y="4542128"/>
                  <a:pt x="4633710" y="4503070"/>
                </a:cubicBezTo>
                <a:cubicBezTo>
                  <a:pt x="4565530" y="4464012"/>
                  <a:pt x="4486557" y="4444483"/>
                  <a:pt x="4396792" y="4444483"/>
                </a:cubicBezTo>
                <a:close/>
                <a:moveTo>
                  <a:pt x="5547890" y="4172104"/>
                </a:moveTo>
                <a:lnTo>
                  <a:pt x="5547890" y="5366460"/>
                </a:lnTo>
                <a:lnTo>
                  <a:pt x="5840825" y="5366460"/>
                </a:lnTo>
                <a:lnTo>
                  <a:pt x="5840825" y="4172104"/>
                </a:lnTo>
                <a:close/>
                <a:moveTo>
                  <a:pt x="3105927" y="4172104"/>
                </a:moveTo>
                <a:cubicBezTo>
                  <a:pt x="3188154" y="4442085"/>
                  <a:pt x="3250510" y="4641144"/>
                  <a:pt x="3292995" y="4769282"/>
                </a:cubicBezTo>
                <a:cubicBezTo>
                  <a:pt x="3342331" y="4920718"/>
                  <a:pt x="3370083" y="5022474"/>
                  <a:pt x="3376250" y="5074552"/>
                </a:cubicBezTo>
                <a:lnTo>
                  <a:pt x="3376250" y="5646033"/>
                </a:lnTo>
                <a:lnTo>
                  <a:pt x="3700021" y="5646033"/>
                </a:lnTo>
                <a:lnTo>
                  <a:pt x="3700021" y="5063245"/>
                </a:lnTo>
                <a:lnTo>
                  <a:pt x="3805889" y="4766198"/>
                </a:lnTo>
                <a:lnTo>
                  <a:pt x="4017625" y="4172104"/>
                </a:lnTo>
                <a:lnTo>
                  <a:pt x="3726279" y="4172104"/>
                </a:lnTo>
                <a:lnTo>
                  <a:pt x="3560764" y="4694715"/>
                </a:lnTo>
                <a:lnTo>
                  <a:pt x="3414939" y="4172104"/>
                </a:lnTo>
                <a:close/>
                <a:moveTo>
                  <a:pt x="3918896" y="2582016"/>
                </a:moveTo>
                <a:lnTo>
                  <a:pt x="3918896" y="2889341"/>
                </a:lnTo>
                <a:cubicBezTo>
                  <a:pt x="3918896" y="2925658"/>
                  <a:pt x="3902793" y="2943817"/>
                  <a:pt x="3870587" y="2943817"/>
                </a:cubicBezTo>
                <a:cubicBezTo>
                  <a:pt x="3835641" y="2943817"/>
                  <a:pt x="3818167" y="2925658"/>
                  <a:pt x="3818167" y="2889341"/>
                </a:cubicBezTo>
                <a:lnTo>
                  <a:pt x="3818167" y="2672466"/>
                </a:lnTo>
                <a:cubicBezTo>
                  <a:pt x="3818167" y="2628611"/>
                  <a:pt x="3851743" y="2598461"/>
                  <a:pt x="3918896" y="2582016"/>
                </a:cubicBezTo>
                <a:close/>
                <a:moveTo>
                  <a:pt x="4755367" y="1910833"/>
                </a:moveTo>
                <a:cubicBezTo>
                  <a:pt x="4673621" y="1910833"/>
                  <a:pt x="4613165" y="1926936"/>
                  <a:pt x="4574000" y="1959142"/>
                </a:cubicBezTo>
                <a:lnTo>
                  <a:pt x="4574000" y="1919056"/>
                </a:lnTo>
                <a:lnTo>
                  <a:pt x="4281065" y="1919056"/>
                </a:lnTo>
                <a:lnTo>
                  <a:pt x="4281065" y="3112383"/>
                </a:lnTo>
                <a:lnTo>
                  <a:pt x="4574000" y="3112383"/>
                </a:lnTo>
                <a:lnTo>
                  <a:pt x="4574000" y="2152377"/>
                </a:lnTo>
                <a:cubicBezTo>
                  <a:pt x="4574000" y="2117430"/>
                  <a:pt x="4590960" y="2099957"/>
                  <a:pt x="4624878" y="2099957"/>
                </a:cubicBezTo>
                <a:cubicBezTo>
                  <a:pt x="4658797" y="2099957"/>
                  <a:pt x="4675757" y="2118115"/>
                  <a:pt x="4675757" y="2154432"/>
                </a:cubicBezTo>
                <a:lnTo>
                  <a:pt x="4675757" y="3112383"/>
                </a:lnTo>
                <a:lnTo>
                  <a:pt x="4968692" y="3112383"/>
                </a:lnTo>
                <a:lnTo>
                  <a:pt x="4968692" y="2080428"/>
                </a:lnTo>
                <a:cubicBezTo>
                  <a:pt x="4968692" y="2024924"/>
                  <a:pt x="4946363" y="1982782"/>
                  <a:pt x="4901706" y="1954003"/>
                </a:cubicBezTo>
                <a:cubicBezTo>
                  <a:pt x="4857048" y="1925223"/>
                  <a:pt x="4808268" y="1910833"/>
                  <a:pt x="4755367" y="1910833"/>
                </a:cubicBezTo>
                <a:close/>
                <a:moveTo>
                  <a:pt x="3884977" y="1910833"/>
                </a:moveTo>
                <a:cubicBezTo>
                  <a:pt x="3651999" y="1910833"/>
                  <a:pt x="3535510" y="1991348"/>
                  <a:pt x="3535510" y="2152377"/>
                </a:cubicBezTo>
                <a:lnTo>
                  <a:pt x="3535510" y="2390837"/>
                </a:lnTo>
                <a:lnTo>
                  <a:pt x="3818167" y="2390837"/>
                </a:lnTo>
                <a:cubicBezTo>
                  <a:pt x="3818167" y="2373706"/>
                  <a:pt x="3816797" y="2348352"/>
                  <a:pt x="3814056" y="2314776"/>
                </a:cubicBezTo>
                <a:cubicBezTo>
                  <a:pt x="3812000" y="2281200"/>
                  <a:pt x="3810972" y="2255846"/>
                  <a:pt x="3810972" y="2238716"/>
                </a:cubicBezTo>
                <a:cubicBezTo>
                  <a:pt x="3810972" y="2143469"/>
                  <a:pt x="3830159" y="2095845"/>
                  <a:pt x="3868532" y="2095845"/>
                </a:cubicBezTo>
                <a:cubicBezTo>
                  <a:pt x="3902108" y="2095845"/>
                  <a:pt x="3918896" y="2115374"/>
                  <a:pt x="3918896" y="2154432"/>
                </a:cubicBezTo>
                <a:lnTo>
                  <a:pt x="3918896" y="2331222"/>
                </a:lnTo>
                <a:cubicBezTo>
                  <a:pt x="3918896" y="2351778"/>
                  <a:pt x="3884977" y="2379188"/>
                  <a:pt x="3817139" y="2413449"/>
                </a:cubicBezTo>
                <a:cubicBezTo>
                  <a:pt x="3699965" y="2473064"/>
                  <a:pt x="3622020" y="2522743"/>
                  <a:pt x="3583305" y="2562487"/>
                </a:cubicBezTo>
                <a:cubicBezTo>
                  <a:pt x="3544589" y="2602230"/>
                  <a:pt x="3525232" y="2648825"/>
                  <a:pt x="3525232" y="2702273"/>
                </a:cubicBezTo>
                <a:lnTo>
                  <a:pt x="3525232" y="2941761"/>
                </a:lnTo>
                <a:cubicBezTo>
                  <a:pt x="3525232" y="3066473"/>
                  <a:pt x="3605061" y="3128829"/>
                  <a:pt x="3764719" y="3128829"/>
                </a:cubicBezTo>
                <a:cubicBezTo>
                  <a:pt x="3868189" y="3128829"/>
                  <a:pt x="3930888" y="3107929"/>
                  <a:pt x="3952815" y="3066130"/>
                </a:cubicBezTo>
                <a:lnTo>
                  <a:pt x="3952815" y="3112383"/>
                </a:lnTo>
                <a:lnTo>
                  <a:pt x="4211831" y="3112383"/>
                </a:lnTo>
                <a:lnTo>
                  <a:pt x="4211831" y="2162655"/>
                </a:lnTo>
                <a:cubicBezTo>
                  <a:pt x="4211831" y="1994774"/>
                  <a:pt x="4102880" y="1910833"/>
                  <a:pt x="3884977" y="1910833"/>
                </a:cubicBezTo>
                <a:close/>
                <a:moveTo>
                  <a:pt x="5037651" y="1638455"/>
                </a:moveTo>
                <a:lnTo>
                  <a:pt x="5037651" y="3112383"/>
                </a:lnTo>
                <a:lnTo>
                  <a:pt x="5330587" y="3112383"/>
                </a:lnTo>
                <a:lnTo>
                  <a:pt x="5330587" y="2681347"/>
                </a:lnTo>
                <a:lnTo>
                  <a:pt x="5509062" y="3112383"/>
                </a:lnTo>
                <a:lnTo>
                  <a:pt x="5853759" y="3112383"/>
                </a:lnTo>
                <a:lnTo>
                  <a:pt x="5570637" y="2441201"/>
                </a:lnTo>
                <a:lnTo>
                  <a:pt x="5782838" y="1919056"/>
                </a:lnTo>
                <a:lnTo>
                  <a:pt x="5479929" y="1919056"/>
                </a:lnTo>
                <a:lnTo>
                  <a:pt x="5330587" y="2300161"/>
                </a:lnTo>
                <a:lnTo>
                  <a:pt x="5330587" y="1638455"/>
                </a:lnTo>
                <a:close/>
                <a:moveTo>
                  <a:pt x="2769673" y="1638455"/>
                </a:moveTo>
                <a:lnTo>
                  <a:pt x="2769673" y="3112383"/>
                </a:lnTo>
                <a:lnTo>
                  <a:pt x="3062609" y="3112383"/>
                </a:lnTo>
                <a:lnTo>
                  <a:pt x="3062609" y="2148265"/>
                </a:lnTo>
                <a:cubicBezTo>
                  <a:pt x="3062609" y="2113319"/>
                  <a:pt x="3079391" y="2095845"/>
                  <a:pt x="3112957" y="2095845"/>
                </a:cubicBezTo>
                <a:cubicBezTo>
                  <a:pt x="3145859" y="2095845"/>
                  <a:pt x="3162310" y="2114004"/>
                  <a:pt x="3162310" y="2150321"/>
                </a:cubicBezTo>
                <a:lnTo>
                  <a:pt x="3162310" y="3112383"/>
                </a:lnTo>
                <a:lnTo>
                  <a:pt x="3455245" y="3112383"/>
                </a:lnTo>
                <a:lnTo>
                  <a:pt x="3455245" y="2076316"/>
                </a:lnTo>
                <a:cubicBezTo>
                  <a:pt x="3455245" y="2026295"/>
                  <a:pt x="3434399" y="1986209"/>
                  <a:pt x="3392707" y="1956058"/>
                </a:cubicBezTo>
                <a:cubicBezTo>
                  <a:pt x="3351015" y="1925908"/>
                  <a:pt x="3301465" y="1910833"/>
                  <a:pt x="3244055" y="1910833"/>
                </a:cubicBezTo>
                <a:cubicBezTo>
                  <a:pt x="3157941" y="1910833"/>
                  <a:pt x="3097459" y="1925566"/>
                  <a:pt x="3062609" y="1955031"/>
                </a:cubicBezTo>
                <a:lnTo>
                  <a:pt x="3062609" y="1638455"/>
                </a:lnTo>
                <a:close/>
                <a:moveTo>
                  <a:pt x="2028025" y="1638455"/>
                </a:moveTo>
                <a:lnTo>
                  <a:pt x="2028025" y="1830662"/>
                </a:lnTo>
                <a:lnTo>
                  <a:pt x="2208926" y="1830662"/>
                </a:lnTo>
                <a:lnTo>
                  <a:pt x="2208926" y="3112383"/>
                </a:lnTo>
                <a:lnTo>
                  <a:pt x="2532697" y="3112383"/>
                </a:lnTo>
                <a:lnTo>
                  <a:pt x="2532697" y="1830662"/>
                </a:lnTo>
                <a:lnTo>
                  <a:pt x="2713597" y="1830662"/>
                </a:lnTo>
                <a:lnTo>
                  <a:pt x="2713597" y="1638455"/>
                </a:ln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9300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CB1366-8B4F-4CA4-8FAC-3F381E051DF5}"/>
              </a:ext>
            </a:extLst>
          </p:cNvPr>
          <p:cNvSpPr txBox="1"/>
          <p:nvPr/>
        </p:nvSpPr>
        <p:spPr>
          <a:xfrm>
            <a:off x="3881120" y="162560"/>
            <a:ext cx="4795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Problem</a:t>
            </a:r>
            <a:endParaRPr lang="en-IN" sz="1400" dirty="0">
              <a:latin typeface="Bookman Old Style" panose="020506040505050202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41EFF6-127C-4989-86C5-C4759D8557F5}"/>
              </a:ext>
            </a:extLst>
          </p:cNvPr>
          <p:cNvGrpSpPr/>
          <p:nvPr/>
        </p:nvGrpSpPr>
        <p:grpSpPr>
          <a:xfrm>
            <a:off x="1198880" y="1991360"/>
            <a:ext cx="3576320" cy="3820160"/>
            <a:chOff x="1198880" y="1991360"/>
            <a:chExt cx="3576320" cy="3820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CFBE145-7FAA-41DF-A00D-92029F5EB570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CDD3A0-88E1-4CD0-9486-EDA8E528D4F9}"/>
                </a:ext>
              </a:extLst>
            </p:cNvPr>
            <p:cNvSpPr txBox="1"/>
            <p:nvPr/>
          </p:nvSpPr>
          <p:spPr>
            <a:xfrm>
              <a:off x="1549400" y="2814320"/>
              <a:ext cx="287528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Handwritten digit recognition is a fundamental task in computer vision. The goal is to classify images of handwritten digits (0 to 9) correctly.</a:t>
              </a:r>
              <a:endParaRPr lang="en-I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7CC99AF-394F-4FE5-BD10-E373C2CE325C}"/>
              </a:ext>
            </a:extLst>
          </p:cNvPr>
          <p:cNvGrpSpPr/>
          <p:nvPr/>
        </p:nvGrpSpPr>
        <p:grpSpPr>
          <a:xfrm>
            <a:off x="6888480" y="1849120"/>
            <a:ext cx="3901440" cy="1670318"/>
            <a:chOff x="6888480" y="1849120"/>
            <a:chExt cx="3901440" cy="167031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3691D1-5F2F-4046-A412-845579943E8E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2000" endA="300" endPos="3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185FF80-8C8D-4CFD-B6B5-0F65374C1346}"/>
                </a:ext>
              </a:extLst>
            </p:cNvPr>
            <p:cNvSpPr txBox="1"/>
            <p:nvPr/>
          </p:nvSpPr>
          <p:spPr>
            <a:xfrm>
              <a:off x="7172960" y="2063794"/>
              <a:ext cx="30073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0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Applications include postal code recognition, check digit verification, and digit-based CAPTCHAs.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18C584-B895-4E8F-AAE9-1430FCD3D460}"/>
              </a:ext>
            </a:extLst>
          </p:cNvPr>
          <p:cNvGrpSpPr/>
          <p:nvPr/>
        </p:nvGrpSpPr>
        <p:grpSpPr>
          <a:xfrm>
            <a:off x="6888480" y="4141202"/>
            <a:ext cx="3901440" cy="1670318"/>
            <a:chOff x="6888480" y="4141202"/>
            <a:chExt cx="3901440" cy="167031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F1979C3-1AD9-4F7F-8C2D-966266718518}"/>
                </a:ext>
              </a:extLst>
            </p:cNvPr>
            <p:cNvSpPr/>
            <p:nvPr/>
          </p:nvSpPr>
          <p:spPr>
            <a:xfrm>
              <a:off x="6888480" y="4141202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2000" endA="300" endPos="3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C78D802-EFF9-4F4B-8E71-CF5B55892EA1}"/>
                </a:ext>
              </a:extLst>
            </p:cNvPr>
            <p:cNvSpPr txBox="1"/>
            <p:nvPr/>
          </p:nvSpPr>
          <p:spPr>
            <a:xfrm>
              <a:off x="7167880" y="4376196"/>
              <a:ext cx="334264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We’ll be using the MNIST dataset, which contains 28x28 grayscale images of handwritten digits.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F959409-A4C4-4847-800E-98A59DFD7183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EEFEF-BED5-4D58-AA3E-FD7B292FFD68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02963FB-1524-4E81-9AD6-7F70DEC46D4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3024265"/>
      </p:ext>
    </p:extLst>
  </p:cSld>
  <p:clrMapOvr>
    <a:masterClrMapping/>
  </p:clrMapOvr>
  <p:transition spd="slow"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2BA1BB3-B6ED-4F67-AF0E-ADB66A333BC8}"/>
              </a:ext>
            </a:extLst>
          </p:cNvPr>
          <p:cNvSpPr/>
          <p:nvPr/>
        </p:nvSpPr>
        <p:spPr>
          <a:xfrm>
            <a:off x="872119" y="2004992"/>
            <a:ext cx="3233667" cy="332004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D2658A-2F32-453F-B3CE-7E977DC38623}"/>
              </a:ext>
            </a:extLst>
          </p:cNvPr>
          <p:cNvSpPr txBox="1"/>
          <p:nvPr/>
        </p:nvSpPr>
        <p:spPr>
          <a:xfrm>
            <a:off x="2179320" y="274320"/>
            <a:ext cx="7833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Investigation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425C95-143E-4DBC-B8E6-75865F0709BA}"/>
              </a:ext>
            </a:extLst>
          </p:cNvPr>
          <p:cNvGrpSpPr/>
          <p:nvPr/>
        </p:nvGrpSpPr>
        <p:grpSpPr>
          <a:xfrm>
            <a:off x="8349227" y="2206765"/>
            <a:ext cx="2961640" cy="3248361"/>
            <a:chOff x="899160" y="2206765"/>
            <a:chExt cx="2961640" cy="32483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7F7143-D743-4A2B-AB5E-CF00CEB3BE22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Approach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4D95B5-7E02-40D3-A1A1-9BC78057523A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 each model on a  standard dataset of handwritten digits.</a:t>
              </a:r>
            </a:p>
            <a:p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Evaluate and compare their accuracy, training time, and computational efficiency.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BAEF5F-DF81-4524-93BE-781533CE9500}"/>
              </a:ext>
            </a:extLst>
          </p:cNvPr>
          <p:cNvGrpSpPr/>
          <p:nvPr/>
        </p:nvGrpSpPr>
        <p:grpSpPr>
          <a:xfrm>
            <a:off x="4180840" y="2206765"/>
            <a:ext cx="3830319" cy="4356357"/>
            <a:chOff x="4696460" y="2664361"/>
            <a:chExt cx="3032760" cy="43563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14179C-80CE-4558-A4A0-DEC2B7837FC8}"/>
                </a:ext>
              </a:extLst>
            </p:cNvPr>
            <p:cNvSpPr txBox="1"/>
            <p:nvPr/>
          </p:nvSpPr>
          <p:spPr>
            <a:xfrm>
              <a:off x="4696460" y="2664361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Models Used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64AA93-71CE-444E-A6B6-1A1CB178B274}"/>
                </a:ext>
              </a:extLst>
            </p:cNvPr>
            <p:cNvSpPr txBox="1"/>
            <p:nvPr/>
          </p:nvSpPr>
          <p:spPr>
            <a:xfrm>
              <a:off x="4930140" y="3327399"/>
              <a:ext cx="279908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Multilayer Perceptron    (MLP): 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 simple neural network with fully connected layers.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Convolutional Neural Network (CNN)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: A deep learning model specifically designed for image data.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LeNet-5: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A pioneering CNN architecture designed by Yann LeCun for digit recognition.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710BC0-A49C-44A5-A70E-E0D51DC6F6D9}"/>
              </a:ext>
            </a:extLst>
          </p:cNvPr>
          <p:cNvGrpSpPr/>
          <p:nvPr/>
        </p:nvGrpSpPr>
        <p:grpSpPr>
          <a:xfrm>
            <a:off x="881133" y="2206765"/>
            <a:ext cx="3007360" cy="2694363"/>
            <a:chOff x="8300720" y="2206765"/>
            <a:chExt cx="3007360" cy="2694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32367B-A10D-45DF-B2ED-E463D7895E72}"/>
                </a:ext>
              </a:extLst>
            </p:cNvPr>
            <p:cNvSpPr txBox="1"/>
            <p:nvPr/>
          </p:nvSpPr>
          <p:spPr>
            <a:xfrm>
              <a:off x="830072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Objective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2F21F5-9BF5-4D3B-8E24-CF95E5D2543F}"/>
                </a:ext>
              </a:extLst>
            </p:cNvPr>
            <p:cNvSpPr txBox="1"/>
            <p:nvPr/>
          </p:nvSpPr>
          <p:spPr>
            <a:xfrm>
              <a:off x="850900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To compare the performance of different neural network models (MLP, CNN, and LeNet-5) for handwritten digit recognition.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670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2BA1BB3-B6ED-4F67-AF0E-ADB66A333BC8}"/>
              </a:ext>
            </a:extLst>
          </p:cNvPr>
          <p:cNvSpPr/>
          <p:nvPr/>
        </p:nvSpPr>
        <p:spPr>
          <a:xfrm>
            <a:off x="4389119" y="2116131"/>
            <a:ext cx="3622039" cy="4467549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D2658A-2F32-453F-B3CE-7E977DC38623}"/>
              </a:ext>
            </a:extLst>
          </p:cNvPr>
          <p:cNvSpPr txBox="1"/>
          <p:nvPr/>
        </p:nvSpPr>
        <p:spPr>
          <a:xfrm>
            <a:off x="2179320" y="274320"/>
            <a:ext cx="7833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Investigation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425C95-143E-4DBC-B8E6-75865F0709BA}"/>
              </a:ext>
            </a:extLst>
          </p:cNvPr>
          <p:cNvGrpSpPr/>
          <p:nvPr/>
        </p:nvGrpSpPr>
        <p:grpSpPr>
          <a:xfrm>
            <a:off x="8349227" y="2206765"/>
            <a:ext cx="2961640" cy="3248361"/>
            <a:chOff x="899160" y="2206765"/>
            <a:chExt cx="2961640" cy="32483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7F7143-D743-4A2B-AB5E-CF00CEB3BE22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Approach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4D95B5-7E02-40D3-A1A1-9BC78057523A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 each model on a  standard dataset of handwritten digits.</a:t>
              </a:r>
            </a:p>
            <a:p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Evaluate and compare their accuracy, training time, and computational efficiency.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BAEF5F-DF81-4524-93BE-781533CE9500}"/>
              </a:ext>
            </a:extLst>
          </p:cNvPr>
          <p:cNvGrpSpPr/>
          <p:nvPr/>
        </p:nvGrpSpPr>
        <p:grpSpPr>
          <a:xfrm>
            <a:off x="4180840" y="2206765"/>
            <a:ext cx="3830319" cy="4356357"/>
            <a:chOff x="4696460" y="2664361"/>
            <a:chExt cx="3032760" cy="43563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14179C-80CE-4558-A4A0-DEC2B7837FC8}"/>
                </a:ext>
              </a:extLst>
            </p:cNvPr>
            <p:cNvSpPr txBox="1"/>
            <p:nvPr/>
          </p:nvSpPr>
          <p:spPr>
            <a:xfrm>
              <a:off x="4696460" y="2664361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Models Used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64AA93-71CE-444E-A6B6-1A1CB178B274}"/>
                </a:ext>
              </a:extLst>
            </p:cNvPr>
            <p:cNvSpPr txBox="1"/>
            <p:nvPr/>
          </p:nvSpPr>
          <p:spPr>
            <a:xfrm>
              <a:off x="4930140" y="3327399"/>
              <a:ext cx="279908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Multilayer Perceptron    (MLP): 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 simple neural network with fully connected layers.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Convolutional Neural Network (CNN)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: A deep learning model specifically designed for image data.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LeNet-5: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A pioneering CNN architecture designed by Yann LeCun for digit recognition.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710BC0-A49C-44A5-A70E-E0D51DC6F6D9}"/>
              </a:ext>
            </a:extLst>
          </p:cNvPr>
          <p:cNvGrpSpPr/>
          <p:nvPr/>
        </p:nvGrpSpPr>
        <p:grpSpPr>
          <a:xfrm>
            <a:off x="881133" y="2206765"/>
            <a:ext cx="3007360" cy="2694363"/>
            <a:chOff x="8300720" y="2206765"/>
            <a:chExt cx="3007360" cy="2694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32367B-A10D-45DF-B2ED-E463D7895E72}"/>
                </a:ext>
              </a:extLst>
            </p:cNvPr>
            <p:cNvSpPr txBox="1"/>
            <p:nvPr/>
          </p:nvSpPr>
          <p:spPr>
            <a:xfrm>
              <a:off x="830072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Objective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2F21F5-9BF5-4D3B-8E24-CF95E5D2543F}"/>
                </a:ext>
              </a:extLst>
            </p:cNvPr>
            <p:cNvSpPr txBox="1"/>
            <p:nvPr/>
          </p:nvSpPr>
          <p:spPr>
            <a:xfrm>
              <a:off x="850900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To compare the performance of different neural network models (MLP, CNN, and LeNet-5) for handwritten digit recognition.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6635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2BA1BB3-B6ED-4F67-AF0E-ADB66A333BC8}"/>
              </a:ext>
            </a:extLst>
          </p:cNvPr>
          <p:cNvSpPr/>
          <p:nvPr/>
        </p:nvSpPr>
        <p:spPr>
          <a:xfrm>
            <a:off x="8303506" y="2073239"/>
            <a:ext cx="3413760" cy="3538667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D2658A-2F32-453F-B3CE-7E977DC38623}"/>
              </a:ext>
            </a:extLst>
          </p:cNvPr>
          <p:cNvSpPr txBox="1"/>
          <p:nvPr/>
        </p:nvSpPr>
        <p:spPr>
          <a:xfrm>
            <a:off x="2179320" y="274320"/>
            <a:ext cx="7833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Investigation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425C95-143E-4DBC-B8E6-75865F0709BA}"/>
              </a:ext>
            </a:extLst>
          </p:cNvPr>
          <p:cNvGrpSpPr/>
          <p:nvPr/>
        </p:nvGrpSpPr>
        <p:grpSpPr>
          <a:xfrm>
            <a:off x="8349227" y="2206765"/>
            <a:ext cx="2961640" cy="3248361"/>
            <a:chOff x="899160" y="2206765"/>
            <a:chExt cx="2961640" cy="32483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7F7143-D743-4A2B-AB5E-CF00CEB3BE22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Approach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4D95B5-7E02-40D3-A1A1-9BC78057523A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 each model on a  standard dataset of handwritten digits.</a:t>
              </a:r>
            </a:p>
            <a:p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Evaluate and compare their accuracy, training time, and computational efficiency.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BAEF5F-DF81-4524-93BE-781533CE9500}"/>
              </a:ext>
            </a:extLst>
          </p:cNvPr>
          <p:cNvGrpSpPr/>
          <p:nvPr/>
        </p:nvGrpSpPr>
        <p:grpSpPr>
          <a:xfrm>
            <a:off x="4180840" y="2206765"/>
            <a:ext cx="3830319" cy="4356357"/>
            <a:chOff x="4696460" y="2664361"/>
            <a:chExt cx="3032760" cy="43563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14179C-80CE-4558-A4A0-DEC2B7837FC8}"/>
                </a:ext>
              </a:extLst>
            </p:cNvPr>
            <p:cNvSpPr txBox="1"/>
            <p:nvPr/>
          </p:nvSpPr>
          <p:spPr>
            <a:xfrm>
              <a:off x="4696460" y="2664361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Models Used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64AA93-71CE-444E-A6B6-1A1CB178B274}"/>
                </a:ext>
              </a:extLst>
            </p:cNvPr>
            <p:cNvSpPr txBox="1"/>
            <p:nvPr/>
          </p:nvSpPr>
          <p:spPr>
            <a:xfrm>
              <a:off x="4930140" y="3327399"/>
              <a:ext cx="279908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Multilayer Perceptron    (MLP): </a:t>
              </a:r>
              <a:r>
                <a:rPr lang="en-IN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 simple neural network with fully connected layers.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Convolutional Neural Network (CNN)</a:t>
              </a:r>
              <a:r>
                <a:rPr lang="en-IN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: A deep learning model specifically designed for image data.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LeNet-5:</a:t>
              </a:r>
              <a:r>
                <a:rPr lang="en-IN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A pioneering CNN architecture designed by Yann LeCun for digit recognition.</a:t>
              </a:r>
              <a:endPara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710BC0-A49C-44A5-A70E-E0D51DC6F6D9}"/>
              </a:ext>
            </a:extLst>
          </p:cNvPr>
          <p:cNvGrpSpPr/>
          <p:nvPr/>
        </p:nvGrpSpPr>
        <p:grpSpPr>
          <a:xfrm>
            <a:off x="881133" y="2206765"/>
            <a:ext cx="3007360" cy="2694363"/>
            <a:chOff x="8300720" y="2206765"/>
            <a:chExt cx="3007360" cy="2694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32367B-A10D-45DF-B2ED-E463D7895E72}"/>
                </a:ext>
              </a:extLst>
            </p:cNvPr>
            <p:cNvSpPr txBox="1"/>
            <p:nvPr/>
          </p:nvSpPr>
          <p:spPr>
            <a:xfrm>
              <a:off x="830072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Objective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2F21F5-9BF5-4D3B-8E24-CF95E5D2543F}"/>
                </a:ext>
              </a:extLst>
            </p:cNvPr>
            <p:cNvSpPr txBox="1"/>
            <p:nvPr/>
          </p:nvSpPr>
          <p:spPr>
            <a:xfrm>
              <a:off x="850900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To compare the performance of different neural network models (MLP, CNN, and LeNet-5) for handwritten digit recognition.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7117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E4573B-D34D-4026-A26B-1FC564AC35BF}"/>
              </a:ext>
            </a:extLst>
          </p:cNvPr>
          <p:cNvSpPr txBox="1"/>
          <p:nvPr/>
        </p:nvSpPr>
        <p:spPr>
          <a:xfrm>
            <a:off x="2409630" y="386288"/>
            <a:ext cx="73727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Bookman Old Style" panose="02050604050505020204" pitchFamily="18" charset="0"/>
              </a:rPr>
              <a:t>MNIST Dataset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7846856-4849-413E-90A6-08DABE7E4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643" y="304006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A8EFE-4B8E-44D2-91F7-626044606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541" y="304006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B3B9FA-1095-49D1-82EC-13D9089614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161" y="304006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0546B97-BE0C-40FD-9BAC-93139481E1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5059" y="304006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7275E2-E86D-408A-B71E-E18597ACBCBB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654B81A-5F43-4020-BFC5-EEECB8D3ED5E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A0BCFE-F824-40A5-92DB-743D515F33C3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89548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E4573B-D34D-4026-A26B-1FC564AC35BF}"/>
              </a:ext>
            </a:extLst>
          </p:cNvPr>
          <p:cNvSpPr txBox="1"/>
          <p:nvPr/>
        </p:nvSpPr>
        <p:spPr>
          <a:xfrm>
            <a:off x="2409630" y="386288"/>
            <a:ext cx="73727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Bookman Old Style" panose="02050604050505020204" pitchFamily="18" charset="0"/>
              </a:rPr>
              <a:t>MNIST Dataset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523E52A-2C72-42DB-BC7A-624A221C6142}"/>
              </a:ext>
            </a:extLst>
          </p:cNvPr>
          <p:cNvGrpSpPr/>
          <p:nvPr/>
        </p:nvGrpSpPr>
        <p:grpSpPr>
          <a:xfrm>
            <a:off x="621470" y="1991360"/>
            <a:ext cx="3576320" cy="3820160"/>
            <a:chOff x="1198880" y="1991360"/>
            <a:chExt cx="3576320" cy="38201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7F349CA-E1DE-4B29-BC57-E3D23AFD357B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D21CC25-0982-485E-BA2F-9DB2211B8C3C}"/>
                </a:ext>
              </a:extLst>
            </p:cNvPr>
            <p:cNvSpPr txBox="1"/>
            <p:nvPr/>
          </p:nvSpPr>
          <p:spPr>
            <a:xfrm>
              <a:off x="1549400" y="2348155"/>
              <a:ext cx="2875280" cy="2954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Overview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latin typeface="Arial" panose="020B0604020202020204" pitchFamily="34" charset="0"/>
                  <a:cs typeface="Arial" panose="020B0604020202020204" pitchFamily="34" charset="0"/>
                </a:rPr>
                <a:t>Contains 60,000 training images and 10,000 testing images.</a:t>
              </a: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latin typeface="Arial" panose="020B0604020202020204" pitchFamily="34" charset="0"/>
                  <a:cs typeface="Arial" panose="020B0604020202020204" pitchFamily="34" charset="0"/>
                </a:rPr>
                <a:t>Each image is a 28x28 pixel grayscale image of a single handwritten digit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17846856-4849-413E-90A6-08DABE7E4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122" y="181701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A8EFE-4B8E-44D2-91F7-626044606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122" y="3901440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F49A66-2E5F-4B09-8EC3-3A27FCFF8B7C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2E3159-6271-497A-88D5-650E4BFA9112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9CAC34-ECC6-4FEA-8564-524512A95139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276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</TotalTime>
  <Words>1678</Words>
  <Application>Microsoft Office PowerPoint</Application>
  <PresentationFormat>Widescreen</PresentationFormat>
  <Paragraphs>268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Arial</vt:lpstr>
      <vt:lpstr>Bahnschrift Condensed</vt:lpstr>
      <vt:lpstr>Bebas neue</vt:lpstr>
      <vt:lpstr>Bookman Old Style</vt:lpstr>
      <vt:lpstr>Brush Script MT</vt:lpstr>
      <vt:lpstr>Calibri</vt:lpstr>
      <vt:lpstr>Calibri Light</vt:lpstr>
      <vt:lpstr>Cooper Black</vt:lpstr>
      <vt:lpstr>Montserrat</vt:lpstr>
      <vt:lpstr>ui-sans-serif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 Teja</dc:creator>
  <cp:lastModifiedBy>Surya Teja</cp:lastModifiedBy>
  <cp:revision>67</cp:revision>
  <dcterms:created xsi:type="dcterms:W3CDTF">2024-07-09T16:51:50Z</dcterms:created>
  <dcterms:modified xsi:type="dcterms:W3CDTF">2024-07-19T14:39:50Z</dcterms:modified>
</cp:coreProperties>
</file>

<file path=docProps/thumbnail.jpeg>
</file>